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09" r:id="rId5"/>
    <p:sldId id="310" r:id="rId6"/>
    <p:sldId id="311" r:id="rId7"/>
    <p:sldId id="312" r:id="rId8"/>
    <p:sldId id="313" r:id="rId9"/>
    <p:sldId id="314" r:id="rId10"/>
    <p:sldId id="315" r:id="rId11"/>
    <p:sldId id="316"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40" r:id="rId33"/>
    <p:sldId id="338" r:id="rId34"/>
    <p:sldId id="339" r:id="rId35"/>
    <p:sldId id="341" r:id="rId36"/>
    <p:sldId id="342" r:id="rId37"/>
    <p:sldId id="343" r:id="rId38"/>
    <p:sldId id="344" r:id="rId39"/>
    <p:sldId id="345" r:id="rId40"/>
    <p:sldId id="346" r:id="rId41"/>
    <p:sldId id="348" r:id="rId42"/>
    <p:sldId id="349" r:id="rId43"/>
    <p:sldId id="350" r:id="rId44"/>
    <p:sldId id="347" r:id="rId45"/>
    <p:sldId id="351" r:id="rId46"/>
    <p:sldId id="31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20497A"/>
    <a:srgbClr val="193A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1"/>
    <p:restoredTop sz="93692"/>
  </p:normalViewPr>
  <p:slideViewPr>
    <p:cSldViewPr>
      <p:cViewPr varScale="1">
        <p:scale>
          <a:sx n="66" d="100"/>
          <a:sy n="66" d="100"/>
        </p:scale>
        <p:origin x="47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FC9C-C32F-4268-9FFA-FCC8753A400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A0F1671-7B8A-4935-B555-E85F8D1FBF9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72A3882-75CA-420E-97DB-87590EE24C44}"/>
              </a:ext>
            </a:extLst>
          </p:cNvPr>
          <p:cNvSpPr>
            <a:spLocks noGrp="1"/>
          </p:cNvSpPr>
          <p:nvPr>
            <p:ph type="dt" sz="half" idx="10"/>
          </p:nvPr>
        </p:nvSpPr>
        <p:spPr/>
        <p:txBody>
          <a:bodyPr/>
          <a:lstStyle/>
          <a:p>
            <a:fld id="{5A1C8BCB-8EE9-420B-83BF-DE6ACEFB298E}" type="datetimeFigureOut">
              <a:rPr lang="en-US" smtClean="0"/>
              <a:t>11/20/18</a:t>
            </a:fld>
            <a:endParaRPr lang="en-US"/>
          </a:p>
        </p:txBody>
      </p:sp>
      <p:sp>
        <p:nvSpPr>
          <p:cNvPr id="5" name="Footer Placeholder 4">
            <a:extLst>
              <a:ext uri="{FF2B5EF4-FFF2-40B4-BE49-F238E27FC236}">
                <a16:creationId xmlns:a16="http://schemas.microsoft.com/office/drawing/2014/main" id="{BAF6C758-68B8-4A48-85E9-43B2A1670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ADD92-9EE9-4428-8D08-ABA2BF035F8F}"/>
              </a:ext>
            </a:extLst>
          </p:cNvPr>
          <p:cNvSpPr>
            <a:spLocks noGrp="1"/>
          </p:cNvSpPr>
          <p:nvPr>
            <p:ph type="sldNum" sz="quarter" idx="12"/>
          </p:nvPr>
        </p:nvSpPr>
        <p:spPr/>
        <p:txBody>
          <a:bodyPr/>
          <a:lstStyle/>
          <a:p>
            <a:fld id="{AE8A6022-FF2F-4D97-BA9D-4074F2E1FBC6}" type="slidenum">
              <a:rPr lang="en-US" smtClean="0"/>
              <a:t>‹#›</a:t>
            </a:fld>
            <a:endParaRPr lang="en-US"/>
          </a:p>
        </p:txBody>
      </p:sp>
    </p:spTree>
    <p:extLst>
      <p:ext uri="{BB962C8B-B14F-4D97-AF65-F5344CB8AC3E}">
        <p14:creationId xmlns:p14="http://schemas.microsoft.com/office/powerpoint/2010/main" val="4199426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6570-EA94-424F-AE1D-4A1D065308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E6C373-749E-4C63-B1A7-578B5EF85C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F27B7-383D-4B49-85F9-0F2D0F5706E6}"/>
              </a:ext>
            </a:extLst>
          </p:cNvPr>
          <p:cNvSpPr>
            <a:spLocks noGrp="1"/>
          </p:cNvSpPr>
          <p:nvPr>
            <p:ph type="dt" sz="half" idx="10"/>
          </p:nvPr>
        </p:nvSpPr>
        <p:spPr/>
        <p:txBody>
          <a:bodyPr/>
          <a:lstStyle/>
          <a:p>
            <a:fld id="{5A1C8BCB-8EE9-420B-83BF-DE6ACEFB298E}" type="datetimeFigureOut">
              <a:rPr lang="en-US" smtClean="0"/>
              <a:t>11/20/18</a:t>
            </a:fld>
            <a:endParaRPr lang="en-US"/>
          </a:p>
        </p:txBody>
      </p:sp>
      <p:sp>
        <p:nvSpPr>
          <p:cNvPr id="5" name="Footer Placeholder 4">
            <a:extLst>
              <a:ext uri="{FF2B5EF4-FFF2-40B4-BE49-F238E27FC236}">
                <a16:creationId xmlns:a16="http://schemas.microsoft.com/office/drawing/2014/main" id="{574B3B05-B5AD-48E3-9455-91C500FFE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229AF-7A91-4F5C-A03F-1A93DDAFF101}"/>
              </a:ext>
            </a:extLst>
          </p:cNvPr>
          <p:cNvSpPr>
            <a:spLocks noGrp="1"/>
          </p:cNvSpPr>
          <p:nvPr>
            <p:ph type="sldNum" sz="quarter" idx="12"/>
          </p:nvPr>
        </p:nvSpPr>
        <p:spPr/>
        <p:txBody>
          <a:bodyPr/>
          <a:lstStyle/>
          <a:p>
            <a:fld id="{AE8A6022-FF2F-4D97-BA9D-4074F2E1FBC6}" type="slidenum">
              <a:rPr lang="en-US" smtClean="0"/>
              <a:t>‹#›</a:t>
            </a:fld>
            <a:endParaRPr lang="en-US"/>
          </a:p>
        </p:txBody>
      </p:sp>
    </p:spTree>
    <p:extLst>
      <p:ext uri="{BB962C8B-B14F-4D97-AF65-F5344CB8AC3E}">
        <p14:creationId xmlns:p14="http://schemas.microsoft.com/office/powerpoint/2010/main" val="365600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3DC5E-7908-4E36-AE6A-89C52E1EC9E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966D46-CAE2-4628-929B-51255BC6A26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4579A-AE71-4D3A-86DE-BB856853E436}"/>
              </a:ext>
            </a:extLst>
          </p:cNvPr>
          <p:cNvSpPr>
            <a:spLocks noGrp="1"/>
          </p:cNvSpPr>
          <p:nvPr>
            <p:ph type="dt" sz="half" idx="10"/>
          </p:nvPr>
        </p:nvSpPr>
        <p:spPr/>
        <p:txBody>
          <a:bodyPr/>
          <a:lstStyle/>
          <a:p>
            <a:fld id="{5A1C8BCB-8EE9-420B-83BF-DE6ACEFB298E}" type="datetimeFigureOut">
              <a:rPr lang="en-US" smtClean="0"/>
              <a:t>11/20/18</a:t>
            </a:fld>
            <a:endParaRPr lang="en-US"/>
          </a:p>
        </p:txBody>
      </p:sp>
      <p:sp>
        <p:nvSpPr>
          <p:cNvPr id="5" name="Footer Placeholder 4">
            <a:extLst>
              <a:ext uri="{FF2B5EF4-FFF2-40B4-BE49-F238E27FC236}">
                <a16:creationId xmlns:a16="http://schemas.microsoft.com/office/drawing/2014/main" id="{BDECD0E7-8CC2-459E-ABE7-9A68C1F0F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BAEEA-9C3D-4C12-A84D-BE345E292545}"/>
              </a:ext>
            </a:extLst>
          </p:cNvPr>
          <p:cNvSpPr>
            <a:spLocks noGrp="1"/>
          </p:cNvSpPr>
          <p:nvPr>
            <p:ph type="sldNum" sz="quarter" idx="12"/>
          </p:nvPr>
        </p:nvSpPr>
        <p:spPr/>
        <p:txBody>
          <a:bodyPr/>
          <a:lstStyle/>
          <a:p>
            <a:fld id="{AE8A6022-FF2F-4D97-BA9D-4074F2E1FBC6}" type="slidenum">
              <a:rPr lang="en-US" smtClean="0"/>
              <a:t>‹#›</a:t>
            </a:fld>
            <a:endParaRPr lang="en-US"/>
          </a:p>
        </p:txBody>
      </p:sp>
    </p:spTree>
    <p:extLst>
      <p:ext uri="{BB962C8B-B14F-4D97-AF65-F5344CB8AC3E}">
        <p14:creationId xmlns:p14="http://schemas.microsoft.com/office/powerpoint/2010/main" val="38085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3BEA-510D-481E-AD22-DA3FC7F005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194B6-A366-422F-9603-272EDBC5FB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2F044E-F233-4AC4-B375-5B0CA0A2E765}"/>
              </a:ext>
            </a:extLst>
          </p:cNvPr>
          <p:cNvSpPr>
            <a:spLocks noGrp="1"/>
          </p:cNvSpPr>
          <p:nvPr>
            <p:ph type="dt" sz="half" idx="10"/>
          </p:nvPr>
        </p:nvSpPr>
        <p:spPr/>
        <p:txBody>
          <a:bodyPr/>
          <a:lstStyle/>
          <a:p>
            <a:fld id="{5A1C8BCB-8EE9-420B-83BF-DE6ACEFB298E}" type="datetimeFigureOut">
              <a:rPr lang="en-US" smtClean="0"/>
              <a:t>11/20/18</a:t>
            </a:fld>
            <a:endParaRPr lang="en-US"/>
          </a:p>
        </p:txBody>
      </p:sp>
      <p:sp>
        <p:nvSpPr>
          <p:cNvPr id="5" name="Footer Placeholder 4">
            <a:extLst>
              <a:ext uri="{FF2B5EF4-FFF2-40B4-BE49-F238E27FC236}">
                <a16:creationId xmlns:a16="http://schemas.microsoft.com/office/drawing/2014/main" id="{03902E78-FAAC-4087-AFBA-4699C32B1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AD7D5-8543-4BD3-A0B8-EBFDC9F32B4F}"/>
              </a:ext>
            </a:extLst>
          </p:cNvPr>
          <p:cNvSpPr>
            <a:spLocks noGrp="1"/>
          </p:cNvSpPr>
          <p:nvPr>
            <p:ph type="sldNum" sz="quarter" idx="12"/>
          </p:nvPr>
        </p:nvSpPr>
        <p:spPr/>
        <p:txBody>
          <a:bodyPr/>
          <a:lstStyle/>
          <a:p>
            <a:fld id="{AE8A6022-FF2F-4D97-BA9D-4074F2E1FBC6}" type="slidenum">
              <a:rPr lang="en-US" smtClean="0"/>
              <a:t>‹#›</a:t>
            </a:fld>
            <a:endParaRPr lang="en-US"/>
          </a:p>
        </p:txBody>
      </p:sp>
    </p:spTree>
    <p:extLst>
      <p:ext uri="{BB962C8B-B14F-4D97-AF65-F5344CB8AC3E}">
        <p14:creationId xmlns:p14="http://schemas.microsoft.com/office/powerpoint/2010/main" val="245068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88E26-F785-4129-9595-BB0A33D70FF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33A699E-B376-4305-A48F-42F36875700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32D33A-E195-46C3-9078-5B9049FB6360}"/>
              </a:ext>
            </a:extLst>
          </p:cNvPr>
          <p:cNvSpPr>
            <a:spLocks noGrp="1"/>
          </p:cNvSpPr>
          <p:nvPr>
            <p:ph type="dt" sz="half" idx="10"/>
          </p:nvPr>
        </p:nvSpPr>
        <p:spPr/>
        <p:txBody>
          <a:bodyPr/>
          <a:lstStyle/>
          <a:p>
            <a:fld id="{5A1C8BCB-8EE9-420B-83BF-DE6ACEFB298E}" type="datetimeFigureOut">
              <a:rPr lang="en-US" smtClean="0"/>
              <a:t>11/20/18</a:t>
            </a:fld>
            <a:endParaRPr lang="en-US"/>
          </a:p>
        </p:txBody>
      </p:sp>
      <p:sp>
        <p:nvSpPr>
          <p:cNvPr id="5" name="Footer Placeholder 4">
            <a:extLst>
              <a:ext uri="{FF2B5EF4-FFF2-40B4-BE49-F238E27FC236}">
                <a16:creationId xmlns:a16="http://schemas.microsoft.com/office/drawing/2014/main" id="{031686BD-D8F4-46E4-90D2-79D7A4EB9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5D7D-E847-48D7-97F6-884F128E7E01}"/>
              </a:ext>
            </a:extLst>
          </p:cNvPr>
          <p:cNvSpPr>
            <a:spLocks noGrp="1"/>
          </p:cNvSpPr>
          <p:nvPr>
            <p:ph type="sldNum" sz="quarter" idx="12"/>
          </p:nvPr>
        </p:nvSpPr>
        <p:spPr/>
        <p:txBody>
          <a:bodyPr/>
          <a:lstStyle/>
          <a:p>
            <a:fld id="{AE8A6022-FF2F-4D97-BA9D-4074F2E1FBC6}" type="slidenum">
              <a:rPr lang="en-US" smtClean="0"/>
              <a:t>‹#›</a:t>
            </a:fld>
            <a:endParaRPr lang="en-US"/>
          </a:p>
        </p:txBody>
      </p:sp>
    </p:spTree>
    <p:extLst>
      <p:ext uri="{BB962C8B-B14F-4D97-AF65-F5344CB8AC3E}">
        <p14:creationId xmlns:p14="http://schemas.microsoft.com/office/powerpoint/2010/main" val="2158584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CF96-815A-4463-9298-BC9E4ED9AD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D1AB62-C1AF-47B6-BDCA-C2B3A3C0A9A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D4FDED-082D-4346-8F4E-58DBE535FB7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54390A-8EE2-4F47-9767-E040A23B08A4}"/>
              </a:ext>
            </a:extLst>
          </p:cNvPr>
          <p:cNvSpPr>
            <a:spLocks noGrp="1"/>
          </p:cNvSpPr>
          <p:nvPr>
            <p:ph type="dt" sz="half" idx="10"/>
          </p:nvPr>
        </p:nvSpPr>
        <p:spPr/>
        <p:txBody>
          <a:bodyPr/>
          <a:lstStyle/>
          <a:p>
            <a:fld id="{5A1C8BCB-8EE9-420B-83BF-DE6ACEFB298E}" type="datetimeFigureOut">
              <a:rPr lang="en-US" smtClean="0"/>
              <a:t>11/20/18</a:t>
            </a:fld>
            <a:endParaRPr lang="en-US"/>
          </a:p>
        </p:txBody>
      </p:sp>
      <p:sp>
        <p:nvSpPr>
          <p:cNvPr id="6" name="Footer Placeholder 5">
            <a:extLst>
              <a:ext uri="{FF2B5EF4-FFF2-40B4-BE49-F238E27FC236}">
                <a16:creationId xmlns:a16="http://schemas.microsoft.com/office/drawing/2014/main" id="{4644AE64-80B4-4A5F-B1E6-FB6145B91C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E69E85-E1A6-4E1B-AE68-AC732B4BBB38}"/>
              </a:ext>
            </a:extLst>
          </p:cNvPr>
          <p:cNvSpPr>
            <a:spLocks noGrp="1"/>
          </p:cNvSpPr>
          <p:nvPr>
            <p:ph type="sldNum" sz="quarter" idx="12"/>
          </p:nvPr>
        </p:nvSpPr>
        <p:spPr/>
        <p:txBody>
          <a:bodyPr/>
          <a:lstStyle/>
          <a:p>
            <a:fld id="{AE8A6022-FF2F-4D97-BA9D-4074F2E1FBC6}" type="slidenum">
              <a:rPr lang="en-US" smtClean="0"/>
              <a:t>‹#›</a:t>
            </a:fld>
            <a:endParaRPr lang="en-US"/>
          </a:p>
        </p:txBody>
      </p:sp>
    </p:spTree>
    <p:extLst>
      <p:ext uri="{BB962C8B-B14F-4D97-AF65-F5344CB8AC3E}">
        <p14:creationId xmlns:p14="http://schemas.microsoft.com/office/powerpoint/2010/main" val="344802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AEDE-8DE1-458A-92C4-6540E913C8D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7E4526-A728-4CED-881C-4A9C47B7448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93DB683-80E7-4303-A73F-C3E2F429BEA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580DA-4702-44DB-890D-D486FFE44B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AEFEBF7-6687-48AE-A9DB-82A8CAEC5FB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86EF06-7054-4E7B-87D5-8153B9C17975}"/>
              </a:ext>
            </a:extLst>
          </p:cNvPr>
          <p:cNvSpPr>
            <a:spLocks noGrp="1"/>
          </p:cNvSpPr>
          <p:nvPr>
            <p:ph type="dt" sz="half" idx="10"/>
          </p:nvPr>
        </p:nvSpPr>
        <p:spPr/>
        <p:txBody>
          <a:bodyPr/>
          <a:lstStyle/>
          <a:p>
            <a:fld id="{5A1C8BCB-8EE9-420B-83BF-DE6ACEFB298E}" type="datetimeFigureOut">
              <a:rPr lang="en-US" smtClean="0"/>
              <a:t>11/20/18</a:t>
            </a:fld>
            <a:endParaRPr lang="en-US"/>
          </a:p>
        </p:txBody>
      </p:sp>
      <p:sp>
        <p:nvSpPr>
          <p:cNvPr id="8" name="Footer Placeholder 7">
            <a:extLst>
              <a:ext uri="{FF2B5EF4-FFF2-40B4-BE49-F238E27FC236}">
                <a16:creationId xmlns:a16="http://schemas.microsoft.com/office/drawing/2014/main" id="{5DCB472E-77B6-4953-AEAF-71867ED524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A0EBE7-7B52-4CA8-B707-F9E858B3D21D}"/>
              </a:ext>
            </a:extLst>
          </p:cNvPr>
          <p:cNvSpPr>
            <a:spLocks noGrp="1"/>
          </p:cNvSpPr>
          <p:nvPr>
            <p:ph type="sldNum" sz="quarter" idx="12"/>
          </p:nvPr>
        </p:nvSpPr>
        <p:spPr/>
        <p:txBody>
          <a:bodyPr/>
          <a:lstStyle/>
          <a:p>
            <a:fld id="{AE8A6022-FF2F-4D97-BA9D-4074F2E1FBC6}" type="slidenum">
              <a:rPr lang="en-US" smtClean="0"/>
              <a:t>‹#›</a:t>
            </a:fld>
            <a:endParaRPr lang="en-US"/>
          </a:p>
        </p:txBody>
      </p:sp>
    </p:spTree>
    <p:extLst>
      <p:ext uri="{BB962C8B-B14F-4D97-AF65-F5344CB8AC3E}">
        <p14:creationId xmlns:p14="http://schemas.microsoft.com/office/powerpoint/2010/main" val="395945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24AFF-B675-4A40-A45C-DE44BE54F7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2366BE-3AB3-4F81-ABC2-38657649E039}"/>
              </a:ext>
            </a:extLst>
          </p:cNvPr>
          <p:cNvSpPr>
            <a:spLocks noGrp="1"/>
          </p:cNvSpPr>
          <p:nvPr>
            <p:ph type="dt" sz="half" idx="10"/>
          </p:nvPr>
        </p:nvSpPr>
        <p:spPr/>
        <p:txBody>
          <a:bodyPr/>
          <a:lstStyle/>
          <a:p>
            <a:fld id="{5A1C8BCB-8EE9-420B-83BF-DE6ACEFB298E}" type="datetimeFigureOut">
              <a:rPr lang="en-US" smtClean="0"/>
              <a:t>11/20/18</a:t>
            </a:fld>
            <a:endParaRPr lang="en-US"/>
          </a:p>
        </p:txBody>
      </p:sp>
      <p:sp>
        <p:nvSpPr>
          <p:cNvPr id="4" name="Footer Placeholder 3">
            <a:extLst>
              <a:ext uri="{FF2B5EF4-FFF2-40B4-BE49-F238E27FC236}">
                <a16:creationId xmlns:a16="http://schemas.microsoft.com/office/drawing/2014/main" id="{B908673A-24E0-40C6-937D-00F1B4AC6E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F91E7B-8A3F-4267-BB59-A838E26ECBFC}"/>
              </a:ext>
            </a:extLst>
          </p:cNvPr>
          <p:cNvSpPr>
            <a:spLocks noGrp="1"/>
          </p:cNvSpPr>
          <p:nvPr>
            <p:ph type="sldNum" sz="quarter" idx="12"/>
          </p:nvPr>
        </p:nvSpPr>
        <p:spPr/>
        <p:txBody>
          <a:bodyPr/>
          <a:lstStyle/>
          <a:p>
            <a:fld id="{AE8A6022-FF2F-4D97-BA9D-4074F2E1FBC6}" type="slidenum">
              <a:rPr lang="en-US" smtClean="0"/>
              <a:t>‹#›</a:t>
            </a:fld>
            <a:endParaRPr lang="en-US"/>
          </a:p>
        </p:txBody>
      </p:sp>
    </p:spTree>
    <p:extLst>
      <p:ext uri="{BB962C8B-B14F-4D97-AF65-F5344CB8AC3E}">
        <p14:creationId xmlns:p14="http://schemas.microsoft.com/office/powerpoint/2010/main" val="328328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95B21-8A52-4300-A9D5-A10258062382}"/>
              </a:ext>
            </a:extLst>
          </p:cNvPr>
          <p:cNvSpPr>
            <a:spLocks noGrp="1"/>
          </p:cNvSpPr>
          <p:nvPr>
            <p:ph type="dt" sz="half" idx="10"/>
          </p:nvPr>
        </p:nvSpPr>
        <p:spPr/>
        <p:txBody>
          <a:bodyPr/>
          <a:lstStyle/>
          <a:p>
            <a:fld id="{5A1C8BCB-8EE9-420B-83BF-DE6ACEFB298E}" type="datetimeFigureOut">
              <a:rPr lang="en-US" smtClean="0"/>
              <a:t>11/20/18</a:t>
            </a:fld>
            <a:endParaRPr lang="en-US"/>
          </a:p>
        </p:txBody>
      </p:sp>
      <p:sp>
        <p:nvSpPr>
          <p:cNvPr id="3" name="Footer Placeholder 2">
            <a:extLst>
              <a:ext uri="{FF2B5EF4-FFF2-40B4-BE49-F238E27FC236}">
                <a16:creationId xmlns:a16="http://schemas.microsoft.com/office/drawing/2014/main" id="{E2B33514-F591-456A-BB81-671FB9CC7E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9EC1D5-6A33-4938-BDFD-2A5A9955CE52}"/>
              </a:ext>
            </a:extLst>
          </p:cNvPr>
          <p:cNvSpPr>
            <a:spLocks noGrp="1"/>
          </p:cNvSpPr>
          <p:nvPr>
            <p:ph type="sldNum" sz="quarter" idx="12"/>
          </p:nvPr>
        </p:nvSpPr>
        <p:spPr/>
        <p:txBody>
          <a:bodyPr/>
          <a:lstStyle/>
          <a:p>
            <a:fld id="{AE8A6022-FF2F-4D97-BA9D-4074F2E1FBC6}" type="slidenum">
              <a:rPr lang="en-US" smtClean="0"/>
              <a:t>‹#›</a:t>
            </a:fld>
            <a:endParaRPr lang="en-US"/>
          </a:p>
        </p:txBody>
      </p:sp>
    </p:spTree>
    <p:extLst>
      <p:ext uri="{BB962C8B-B14F-4D97-AF65-F5344CB8AC3E}">
        <p14:creationId xmlns:p14="http://schemas.microsoft.com/office/powerpoint/2010/main" val="342123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FB1D-429D-4BB1-8075-B22385A3BEC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CB9567F-1BA1-4AE2-A22F-6080B433159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469DF7-55F8-4BA8-A187-8C4A222F0B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AB18B8D-872F-44FC-8C26-11766F6D4229}"/>
              </a:ext>
            </a:extLst>
          </p:cNvPr>
          <p:cNvSpPr>
            <a:spLocks noGrp="1"/>
          </p:cNvSpPr>
          <p:nvPr>
            <p:ph type="dt" sz="half" idx="10"/>
          </p:nvPr>
        </p:nvSpPr>
        <p:spPr/>
        <p:txBody>
          <a:bodyPr/>
          <a:lstStyle/>
          <a:p>
            <a:fld id="{5A1C8BCB-8EE9-420B-83BF-DE6ACEFB298E}" type="datetimeFigureOut">
              <a:rPr lang="en-US" smtClean="0"/>
              <a:t>11/20/18</a:t>
            </a:fld>
            <a:endParaRPr lang="en-US"/>
          </a:p>
        </p:txBody>
      </p:sp>
      <p:sp>
        <p:nvSpPr>
          <p:cNvPr id="6" name="Footer Placeholder 5">
            <a:extLst>
              <a:ext uri="{FF2B5EF4-FFF2-40B4-BE49-F238E27FC236}">
                <a16:creationId xmlns:a16="http://schemas.microsoft.com/office/drawing/2014/main" id="{9BE157A8-8904-4DF8-9933-EEE37FA6C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259A8-2E56-4D0D-B885-66E3E88DB638}"/>
              </a:ext>
            </a:extLst>
          </p:cNvPr>
          <p:cNvSpPr>
            <a:spLocks noGrp="1"/>
          </p:cNvSpPr>
          <p:nvPr>
            <p:ph type="sldNum" sz="quarter" idx="12"/>
          </p:nvPr>
        </p:nvSpPr>
        <p:spPr/>
        <p:txBody>
          <a:bodyPr/>
          <a:lstStyle/>
          <a:p>
            <a:fld id="{AE8A6022-FF2F-4D97-BA9D-4074F2E1FBC6}" type="slidenum">
              <a:rPr lang="en-US" smtClean="0"/>
              <a:t>‹#›</a:t>
            </a:fld>
            <a:endParaRPr lang="en-US"/>
          </a:p>
        </p:txBody>
      </p:sp>
    </p:spTree>
    <p:extLst>
      <p:ext uri="{BB962C8B-B14F-4D97-AF65-F5344CB8AC3E}">
        <p14:creationId xmlns:p14="http://schemas.microsoft.com/office/powerpoint/2010/main" val="399662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82ECB-CE0F-4734-8952-735F0BABFC3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BACDD5A-58DD-4FE6-8038-73BE86F23AB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AA03BA8-B46D-46EE-A58E-3B58C1E7C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4B27513-AC69-4F9C-A91A-D22AF22D7705}"/>
              </a:ext>
            </a:extLst>
          </p:cNvPr>
          <p:cNvSpPr>
            <a:spLocks noGrp="1"/>
          </p:cNvSpPr>
          <p:nvPr>
            <p:ph type="dt" sz="half" idx="10"/>
          </p:nvPr>
        </p:nvSpPr>
        <p:spPr/>
        <p:txBody>
          <a:bodyPr/>
          <a:lstStyle/>
          <a:p>
            <a:fld id="{5A1C8BCB-8EE9-420B-83BF-DE6ACEFB298E}" type="datetimeFigureOut">
              <a:rPr lang="en-US" smtClean="0"/>
              <a:t>11/20/18</a:t>
            </a:fld>
            <a:endParaRPr lang="en-US"/>
          </a:p>
        </p:txBody>
      </p:sp>
      <p:sp>
        <p:nvSpPr>
          <p:cNvPr id="6" name="Footer Placeholder 5">
            <a:extLst>
              <a:ext uri="{FF2B5EF4-FFF2-40B4-BE49-F238E27FC236}">
                <a16:creationId xmlns:a16="http://schemas.microsoft.com/office/drawing/2014/main" id="{D366F457-5CEE-459B-9ADC-B46B8DEE6B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C2B79A-79F5-4AFC-8C9A-4DFC2E97DFA3}"/>
              </a:ext>
            </a:extLst>
          </p:cNvPr>
          <p:cNvSpPr>
            <a:spLocks noGrp="1"/>
          </p:cNvSpPr>
          <p:nvPr>
            <p:ph type="sldNum" sz="quarter" idx="12"/>
          </p:nvPr>
        </p:nvSpPr>
        <p:spPr/>
        <p:txBody>
          <a:bodyPr/>
          <a:lstStyle/>
          <a:p>
            <a:fld id="{AE8A6022-FF2F-4D97-BA9D-4074F2E1FBC6}" type="slidenum">
              <a:rPr lang="en-US" smtClean="0"/>
              <a:t>‹#›</a:t>
            </a:fld>
            <a:endParaRPr lang="en-US"/>
          </a:p>
        </p:txBody>
      </p:sp>
    </p:spTree>
    <p:extLst>
      <p:ext uri="{BB962C8B-B14F-4D97-AF65-F5344CB8AC3E}">
        <p14:creationId xmlns:p14="http://schemas.microsoft.com/office/powerpoint/2010/main" val="298642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403B7-BDFB-403E-B160-E6E0146CD2E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CF5BF1-8C74-4040-8C36-C11FD4F800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2B45B-4F5E-457E-9A91-6EDA334E8A4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A1C8BCB-8EE9-420B-83BF-DE6ACEFB298E}" type="datetimeFigureOut">
              <a:rPr lang="en-US" smtClean="0"/>
              <a:t>11/20/18</a:t>
            </a:fld>
            <a:endParaRPr lang="en-US"/>
          </a:p>
        </p:txBody>
      </p:sp>
      <p:sp>
        <p:nvSpPr>
          <p:cNvPr id="5" name="Footer Placeholder 4">
            <a:extLst>
              <a:ext uri="{FF2B5EF4-FFF2-40B4-BE49-F238E27FC236}">
                <a16:creationId xmlns:a16="http://schemas.microsoft.com/office/drawing/2014/main" id="{33650B35-224F-4008-AF7E-883E997B93D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D37538-6EB3-47CF-B1FF-B9E1C6D1835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8A6022-FF2F-4D97-BA9D-4074F2E1FBC6}" type="slidenum">
              <a:rPr lang="en-US" smtClean="0"/>
              <a:t>‹#›</a:t>
            </a:fld>
            <a:endParaRPr lang="en-US"/>
          </a:p>
        </p:txBody>
      </p:sp>
      <p:pic>
        <p:nvPicPr>
          <p:cNvPr id="7" name="6 Imagen" descr="Plantillas módulo 3-02.jpg">
            <a:extLst>
              <a:ext uri="{FF2B5EF4-FFF2-40B4-BE49-F238E27FC236}">
                <a16:creationId xmlns:a16="http://schemas.microsoft.com/office/drawing/2014/main" id="{A7078405-216D-4A7B-9DC1-B2FC662BED20}"/>
              </a:ext>
            </a:extLst>
          </p:cNvPr>
          <p:cNvPicPr>
            <a:picLocks noChangeAspect="1"/>
          </p:cNvPicPr>
          <p:nvPr userDrawn="1"/>
        </p:nvPicPr>
        <p:blipFill>
          <a:blip r:embed="rId1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665914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8F7CCD-E718-4079-8B38-DD56B14C4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7E4D6689-CECD-417B-BB82-02938FB046CD}"/>
              </a:ext>
            </a:extLst>
          </p:cNvPr>
          <p:cNvSpPr/>
          <p:nvPr/>
        </p:nvSpPr>
        <p:spPr>
          <a:xfrm>
            <a:off x="827584" y="2067059"/>
            <a:ext cx="6984776" cy="3083921"/>
          </a:xfrm>
          <a:prstGeom prst="rect">
            <a:avLst/>
          </a:prstGeom>
        </p:spPr>
        <p:txBody>
          <a:bodyPr wrap="square">
            <a:spAutoFit/>
          </a:bodyPr>
          <a:lstStyle/>
          <a:p>
            <a:pPr marL="1028700" lvl="0" indent="-1028700" defTabSz="685800">
              <a:lnSpc>
                <a:spcPct val="90000"/>
              </a:lnSpc>
              <a:spcBef>
                <a:spcPts val="750"/>
              </a:spcBef>
              <a:buSzPct val="200000"/>
              <a:buFont typeface="+mj-lt"/>
              <a:buAutoNum type="romanUcPeriod" startAt="2"/>
            </a:pPr>
            <a:r>
              <a:rPr lang="es-CO" sz="5400" b="1" dirty="0">
                <a:ln w="11430"/>
                <a:solidFill>
                  <a:srgbClr val="800000"/>
                </a:solidFill>
                <a:effectLst>
                  <a:outerShdw blurRad="50800" dist="39000" dir="5460000" algn="tl">
                    <a:srgbClr val="000000">
                      <a:alpha val="38000"/>
                    </a:srgbClr>
                  </a:outerShdw>
                </a:effectLst>
                <a:latin typeface="Candara" pitchFamily="34" charset="0"/>
              </a:rPr>
              <a:t>A Good Elder </a:t>
            </a:r>
            <a:r>
              <a:rPr lang="es-CO" sz="5400" b="1" dirty="0" err="1">
                <a:ln w="11430"/>
                <a:solidFill>
                  <a:srgbClr val="800000"/>
                </a:solidFill>
                <a:effectLst>
                  <a:outerShdw blurRad="50800" dist="39000" dir="5460000" algn="tl">
                    <a:srgbClr val="000000">
                      <a:alpha val="38000"/>
                    </a:srgbClr>
                  </a:outerShdw>
                </a:effectLst>
                <a:latin typeface="Candara" pitchFamily="34" charset="0"/>
              </a:rPr>
              <a:t>instructs</a:t>
            </a:r>
            <a:r>
              <a:rPr lang="es-CO" sz="5400" b="1" dirty="0">
                <a:ln w="11430"/>
                <a:solidFill>
                  <a:srgbClr val="800000"/>
                </a:solidFill>
                <a:effectLst>
                  <a:outerShdw blurRad="50800" dist="39000" dir="5460000" algn="tl">
                    <a:srgbClr val="000000">
                      <a:alpha val="38000"/>
                    </a:srgbClr>
                  </a:outerShdw>
                </a:effectLst>
                <a:latin typeface="Candara" pitchFamily="34" charset="0"/>
              </a:rPr>
              <a:t> </a:t>
            </a:r>
            <a:r>
              <a:rPr lang="es-CO" sz="5400" b="1" dirty="0" err="1">
                <a:ln w="11430"/>
                <a:solidFill>
                  <a:srgbClr val="800000"/>
                </a:solidFill>
                <a:effectLst>
                  <a:outerShdw blurRad="50800" dist="39000" dir="5460000" algn="tl">
                    <a:srgbClr val="000000">
                      <a:alpha val="38000"/>
                    </a:srgbClr>
                  </a:outerShdw>
                </a:effectLst>
                <a:latin typeface="Candara" pitchFamily="34" charset="0"/>
              </a:rPr>
              <a:t>the</a:t>
            </a:r>
            <a:r>
              <a:rPr lang="es-CO" sz="5400" b="1" dirty="0">
                <a:ln w="11430"/>
                <a:solidFill>
                  <a:srgbClr val="800000"/>
                </a:solidFill>
                <a:effectLst>
                  <a:outerShdw blurRad="50800" dist="39000" dir="5460000" algn="tl">
                    <a:srgbClr val="000000">
                      <a:alpha val="38000"/>
                    </a:srgbClr>
                  </a:outerShdw>
                </a:effectLst>
                <a:latin typeface="Candara" pitchFamily="34" charset="0"/>
              </a:rPr>
              <a:t> </a:t>
            </a:r>
            <a:r>
              <a:rPr lang="es-CO" sz="5400" b="1" dirty="0" err="1">
                <a:ln w="11430"/>
                <a:solidFill>
                  <a:srgbClr val="800000"/>
                </a:solidFill>
                <a:effectLst>
                  <a:outerShdw blurRad="50800" dist="39000" dir="5460000" algn="tl">
                    <a:srgbClr val="000000">
                      <a:alpha val="38000"/>
                    </a:srgbClr>
                  </a:outerShdw>
                </a:effectLst>
                <a:latin typeface="Candara" pitchFamily="34" charset="0"/>
              </a:rPr>
              <a:t>church</a:t>
            </a:r>
            <a:r>
              <a:rPr lang="es-CO" sz="5400" b="1" dirty="0">
                <a:ln w="11430"/>
                <a:solidFill>
                  <a:srgbClr val="800000"/>
                </a:solidFill>
                <a:effectLst>
                  <a:outerShdw blurRad="50800" dist="39000" dir="5460000" algn="tl">
                    <a:srgbClr val="000000">
                      <a:alpha val="38000"/>
                    </a:srgbClr>
                  </a:outerShdw>
                </a:effectLst>
                <a:latin typeface="Candara" pitchFamily="34" charset="0"/>
              </a:rPr>
              <a:t> </a:t>
            </a:r>
            <a:r>
              <a:rPr lang="es-CO" sz="5400" b="1" dirty="0" err="1">
                <a:ln w="11430"/>
                <a:solidFill>
                  <a:srgbClr val="800000"/>
                </a:solidFill>
                <a:effectLst>
                  <a:outerShdw blurRad="50800" dist="39000" dir="5460000" algn="tl">
                    <a:srgbClr val="000000">
                      <a:alpha val="38000"/>
                    </a:srgbClr>
                  </a:outerShdw>
                </a:effectLst>
                <a:latin typeface="Candara" pitchFamily="34" charset="0"/>
              </a:rPr>
              <a:t>regarding</a:t>
            </a:r>
            <a:r>
              <a:rPr lang="es-CO" sz="5400" b="1" dirty="0">
                <a:ln w="11430"/>
                <a:solidFill>
                  <a:srgbClr val="800000"/>
                </a:solidFill>
                <a:effectLst>
                  <a:outerShdw blurRad="50800" dist="39000" dir="5460000" algn="tl">
                    <a:srgbClr val="000000">
                      <a:alpha val="38000"/>
                    </a:srgbClr>
                  </a:outerShdw>
                </a:effectLst>
                <a:latin typeface="Candara" pitchFamily="34" charset="0"/>
              </a:rPr>
              <a:t> </a:t>
            </a:r>
            <a:r>
              <a:rPr lang="es-CO" sz="5400" b="1" dirty="0" err="1">
                <a:ln w="11430"/>
                <a:solidFill>
                  <a:srgbClr val="800000"/>
                </a:solidFill>
                <a:effectLst>
                  <a:outerShdw blurRad="50800" dist="39000" dir="5460000" algn="tl">
                    <a:srgbClr val="000000">
                      <a:alpha val="38000"/>
                    </a:srgbClr>
                  </a:outerShdw>
                </a:effectLst>
                <a:latin typeface="Candara" pitchFamily="34" charset="0"/>
              </a:rPr>
              <a:t>the</a:t>
            </a:r>
            <a:r>
              <a:rPr lang="es-CO" sz="5400" b="1" dirty="0">
                <a:ln w="11430"/>
                <a:solidFill>
                  <a:srgbClr val="800000"/>
                </a:solidFill>
                <a:effectLst>
                  <a:outerShdw blurRad="50800" dist="39000" dir="5460000" algn="tl">
                    <a:srgbClr val="000000">
                      <a:alpha val="38000"/>
                    </a:srgbClr>
                  </a:outerShdw>
                </a:effectLst>
                <a:latin typeface="Candara" pitchFamily="34" charset="0"/>
              </a:rPr>
              <a:t> </a:t>
            </a:r>
            <a:r>
              <a:rPr lang="es-CO" sz="5400" b="1" dirty="0" err="1">
                <a:ln w="11430"/>
                <a:solidFill>
                  <a:srgbClr val="800000"/>
                </a:solidFill>
                <a:effectLst>
                  <a:outerShdw blurRad="50800" dist="39000" dir="5460000" algn="tl">
                    <a:srgbClr val="000000">
                      <a:alpha val="38000"/>
                    </a:srgbClr>
                  </a:outerShdw>
                </a:effectLst>
                <a:latin typeface="Candara" pitchFamily="34" charset="0"/>
              </a:rPr>
              <a:t>return</a:t>
            </a:r>
            <a:r>
              <a:rPr lang="es-CO" sz="5400" b="1" dirty="0">
                <a:ln w="11430"/>
                <a:solidFill>
                  <a:srgbClr val="800000"/>
                </a:solidFill>
                <a:effectLst>
                  <a:outerShdw blurRad="50800" dist="39000" dir="5460000" algn="tl">
                    <a:srgbClr val="000000">
                      <a:alpha val="38000"/>
                    </a:srgbClr>
                  </a:outerShdw>
                </a:effectLst>
                <a:latin typeface="Candara" pitchFamily="34" charset="0"/>
              </a:rPr>
              <a:t> </a:t>
            </a:r>
            <a:r>
              <a:rPr lang="es-CO" sz="5400" b="1" dirty="0" err="1">
                <a:ln w="11430"/>
                <a:solidFill>
                  <a:srgbClr val="800000"/>
                </a:solidFill>
                <a:effectLst>
                  <a:outerShdw blurRad="50800" dist="39000" dir="5460000" algn="tl">
                    <a:srgbClr val="000000">
                      <a:alpha val="38000"/>
                    </a:srgbClr>
                  </a:outerShdw>
                </a:effectLst>
                <a:latin typeface="Candara" pitchFamily="34" charset="0"/>
              </a:rPr>
              <a:t>of</a:t>
            </a:r>
            <a:r>
              <a:rPr lang="es-CO" sz="5400" b="1" dirty="0">
                <a:ln w="11430"/>
                <a:solidFill>
                  <a:srgbClr val="800000"/>
                </a:solidFill>
                <a:effectLst>
                  <a:outerShdw blurRad="50800" dist="39000" dir="5460000" algn="tl">
                    <a:srgbClr val="000000">
                      <a:alpha val="38000"/>
                    </a:srgbClr>
                  </a:outerShdw>
                </a:effectLst>
                <a:latin typeface="Candara" pitchFamily="34" charset="0"/>
              </a:rPr>
              <a:t> </a:t>
            </a:r>
            <a:r>
              <a:rPr lang="es-CO" sz="5400" b="1" dirty="0" err="1">
                <a:ln w="11430"/>
                <a:solidFill>
                  <a:srgbClr val="800000"/>
                </a:solidFill>
                <a:effectLst>
                  <a:outerShdw blurRad="50800" dist="39000" dir="5460000" algn="tl">
                    <a:srgbClr val="000000">
                      <a:alpha val="38000"/>
                    </a:srgbClr>
                  </a:outerShdw>
                </a:effectLst>
                <a:latin typeface="Candara" pitchFamily="34" charset="0"/>
              </a:rPr>
              <a:t>tithe</a:t>
            </a:r>
            <a:endParaRPr lang="es-CO" sz="5400" b="1" dirty="0">
              <a:ln w="11430"/>
              <a:solidFill>
                <a:srgbClr val="800000"/>
              </a:solidFill>
              <a:effectLst>
                <a:outerShdw blurRad="50800" dist="39000" dir="5460000" algn="tl">
                  <a:srgbClr val="000000">
                    <a:alpha val="38000"/>
                  </a:srgbClr>
                </a:outerShdw>
              </a:effectLst>
              <a:latin typeface="Candara" pitchFamily="34" charset="0"/>
            </a:endParaRPr>
          </a:p>
        </p:txBody>
      </p:sp>
    </p:spTree>
    <p:extLst>
      <p:ext uri="{BB962C8B-B14F-4D97-AF65-F5344CB8AC3E}">
        <p14:creationId xmlns:p14="http://schemas.microsoft.com/office/powerpoint/2010/main" val="3919464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4F404F18-0C2B-4992-88E0-08ADE66E6E20}"/>
              </a:ext>
            </a:extLst>
          </p:cNvPr>
          <p:cNvSpPr/>
          <p:nvPr/>
        </p:nvSpPr>
        <p:spPr>
          <a:xfrm>
            <a:off x="827584" y="1268760"/>
            <a:ext cx="6923112" cy="4638193"/>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US" sz="3400" dirty="0">
                <a:solidFill>
                  <a:srgbClr val="20497A"/>
                </a:solidFill>
                <a:latin typeface="Candara" pitchFamily="34" charset="0"/>
              </a:rPr>
              <a:t>He does not allow tithes to be used incorrectly.</a:t>
            </a:r>
          </a:p>
          <a:p>
            <a:pPr marL="171450" lvl="0" indent="-171450" defTabSz="685800">
              <a:lnSpc>
                <a:spcPct val="90000"/>
              </a:lnSpc>
              <a:spcBef>
                <a:spcPts val="750"/>
              </a:spcBef>
              <a:buFont typeface="Arial" panose="020B0604020202020204" pitchFamily="34" charset="0"/>
              <a:buChar char="•"/>
            </a:pPr>
            <a:r>
              <a:rPr lang="en-US" sz="3400" dirty="0">
                <a:solidFill>
                  <a:srgbClr val="20497A"/>
                </a:solidFill>
                <a:latin typeface="Candara" pitchFamily="34" charset="0"/>
              </a:rPr>
              <a:t>With his messages and example, he banishes selfishness from his church.</a:t>
            </a:r>
          </a:p>
          <a:p>
            <a:pPr marL="171450" lvl="0" indent="-171450" defTabSz="685800">
              <a:lnSpc>
                <a:spcPct val="90000"/>
              </a:lnSpc>
              <a:spcBef>
                <a:spcPts val="750"/>
              </a:spcBef>
              <a:buFont typeface="Arial" panose="020B0604020202020204" pitchFamily="34" charset="0"/>
              <a:buChar char="•"/>
            </a:pPr>
            <a:r>
              <a:rPr lang="en-US" sz="3400" dirty="0">
                <a:solidFill>
                  <a:srgbClr val="20497A"/>
                </a:solidFill>
                <a:latin typeface="Candara" pitchFamily="34" charset="0"/>
              </a:rPr>
              <a:t>He promotes stewardship for children in his congregation.</a:t>
            </a:r>
          </a:p>
          <a:p>
            <a:pPr marL="171450" lvl="0" indent="-171450" defTabSz="685800">
              <a:lnSpc>
                <a:spcPct val="90000"/>
              </a:lnSpc>
              <a:spcBef>
                <a:spcPts val="750"/>
              </a:spcBef>
              <a:buFont typeface="Arial" panose="020B0604020202020204" pitchFamily="34" charset="0"/>
              <a:buChar char="•"/>
            </a:pPr>
            <a:r>
              <a:rPr lang="en-US" sz="3400" dirty="0">
                <a:solidFill>
                  <a:srgbClr val="20497A"/>
                </a:solidFill>
                <a:latin typeface="Candara" pitchFamily="34" charset="0"/>
              </a:rPr>
              <a:t>He teaches fidelity by precept and by example.</a:t>
            </a:r>
            <a:endParaRPr lang="es-CO" sz="3400" dirty="0">
              <a:solidFill>
                <a:srgbClr val="20497A"/>
              </a:solidFill>
            </a:endParaRPr>
          </a:p>
        </p:txBody>
      </p:sp>
    </p:spTree>
    <p:extLst>
      <p:ext uri="{BB962C8B-B14F-4D97-AF65-F5344CB8AC3E}">
        <p14:creationId xmlns:p14="http://schemas.microsoft.com/office/powerpoint/2010/main" val="17074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9D2EA6A7-8214-4488-B37B-D988E4CE1E06}"/>
              </a:ext>
            </a:extLst>
          </p:cNvPr>
          <p:cNvSpPr/>
          <p:nvPr/>
        </p:nvSpPr>
        <p:spPr>
          <a:xfrm>
            <a:off x="748680" y="1203365"/>
            <a:ext cx="6858000" cy="4745915"/>
          </a:xfrm>
          <a:prstGeom prst="rect">
            <a:avLst/>
          </a:prstGeom>
        </p:spPr>
        <p:txBody>
          <a:bodyPr wrap="square">
            <a:spAutoFit/>
          </a:bodyPr>
          <a:lstStyle/>
          <a:p>
            <a:pPr lvl="0" defTabSz="685800">
              <a:lnSpc>
                <a:spcPct val="90000"/>
              </a:lnSpc>
              <a:spcBef>
                <a:spcPts val="750"/>
              </a:spcBef>
            </a:pPr>
            <a:r>
              <a:rPr lang="es-CO" sz="2800" i="1" dirty="0">
                <a:solidFill>
                  <a:srgbClr val="20497A"/>
                </a:solidFill>
                <a:latin typeface="Candara" pitchFamily="34" charset="0"/>
              </a:rPr>
              <a:t>“</a:t>
            </a:r>
            <a:r>
              <a:rPr lang="en-US" sz="2800" i="1" dirty="0">
                <a:solidFill>
                  <a:srgbClr val="20497A"/>
                </a:solidFill>
                <a:latin typeface="Candara" pitchFamily="34" charset="0"/>
              </a:rPr>
              <a:t>It is the duty of the elders and officers of the church to instruct the people on this important matter, and to set things in order. As laborers together with God, the officers of the church should be sound upon this plainly revealed question. The ministers themselves should be strict to carry out to the letter the injunctions of God’s word. Those who hold positions of trust in the church should not be negligent, but they should see that the members are faithful in performing this duty…”</a:t>
            </a:r>
            <a:r>
              <a:rPr lang="es-CO" sz="2800" i="1" dirty="0">
                <a:solidFill>
                  <a:srgbClr val="FF0000"/>
                </a:solidFill>
                <a:latin typeface="Candara" pitchFamily="34" charset="0"/>
              </a:rPr>
              <a:t>CS page 106.3</a:t>
            </a:r>
            <a:endParaRPr lang="es-CO" sz="2800" dirty="0">
              <a:solidFill>
                <a:srgbClr val="FF0000"/>
              </a:solidFill>
              <a:latin typeface="Candara" pitchFamily="34" charset="0"/>
            </a:endParaRPr>
          </a:p>
        </p:txBody>
      </p:sp>
    </p:spTree>
    <p:extLst>
      <p:ext uri="{BB962C8B-B14F-4D97-AF65-F5344CB8AC3E}">
        <p14:creationId xmlns:p14="http://schemas.microsoft.com/office/powerpoint/2010/main" val="67614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9560B62D-28EC-4965-994D-103071D96CC1}"/>
              </a:ext>
            </a:extLst>
          </p:cNvPr>
          <p:cNvSpPr/>
          <p:nvPr/>
        </p:nvSpPr>
        <p:spPr>
          <a:xfrm>
            <a:off x="1125960" y="1412776"/>
            <a:ext cx="6480720" cy="3685111"/>
          </a:xfrm>
          <a:prstGeom prst="rect">
            <a:avLst/>
          </a:prstGeom>
        </p:spPr>
        <p:txBody>
          <a:bodyPr wrap="square">
            <a:spAutoFit/>
          </a:bodyPr>
          <a:lstStyle/>
          <a:p>
            <a:pPr lvl="0" defTabSz="685800">
              <a:lnSpc>
                <a:spcPct val="90000"/>
              </a:lnSpc>
              <a:spcBef>
                <a:spcPts val="750"/>
              </a:spcBef>
            </a:pPr>
            <a:r>
              <a:rPr lang="es-CO" sz="3600" i="1" dirty="0">
                <a:solidFill>
                  <a:srgbClr val="20497A"/>
                </a:solidFill>
                <a:latin typeface="Candara" pitchFamily="34" charset="0"/>
              </a:rPr>
              <a:t>“</a:t>
            </a:r>
            <a:r>
              <a:rPr lang="en-US" sz="3600" i="1" dirty="0">
                <a:solidFill>
                  <a:srgbClr val="20497A"/>
                </a:solidFill>
                <a:latin typeface="Candara" pitchFamily="34" charset="0"/>
              </a:rPr>
              <a:t>Let the church appoint pastors or elders who are devoted to the Lord Jesus, and let these men see that officers are chosen who will attend faithfully to the work of gathering in the tithe</a:t>
            </a:r>
            <a:r>
              <a:rPr lang="es-CO" sz="3600" i="1" dirty="0">
                <a:solidFill>
                  <a:srgbClr val="20497A"/>
                </a:solidFill>
                <a:latin typeface="Candara" pitchFamily="34" charset="0"/>
              </a:rPr>
              <a:t>”. </a:t>
            </a:r>
          </a:p>
          <a:p>
            <a:pPr lvl="0" defTabSz="685800">
              <a:lnSpc>
                <a:spcPct val="90000"/>
              </a:lnSpc>
              <a:spcBef>
                <a:spcPts val="750"/>
              </a:spcBef>
            </a:pPr>
            <a:r>
              <a:rPr lang="es-CO" sz="3600" i="1" dirty="0">
                <a:solidFill>
                  <a:srgbClr val="20497A"/>
                </a:solidFill>
                <a:latin typeface="Candara" pitchFamily="34" charset="0"/>
              </a:rPr>
              <a:t> </a:t>
            </a:r>
            <a:r>
              <a:rPr lang="es-CO" sz="3600" i="1" dirty="0">
                <a:solidFill>
                  <a:srgbClr val="FF0000"/>
                </a:solidFill>
                <a:latin typeface="Candara" pitchFamily="34" charset="0"/>
              </a:rPr>
              <a:t>CS, page 106.1</a:t>
            </a:r>
            <a:endParaRPr lang="es-CO" sz="2400" dirty="0">
              <a:solidFill>
                <a:srgbClr val="FF0000"/>
              </a:solidFill>
            </a:endParaRPr>
          </a:p>
        </p:txBody>
      </p:sp>
    </p:spTree>
    <p:extLst>
      <p:ext uri="{BB962C8B-B14F-4D97-AF65-F5344CB8AC3E}">
        <p14:creationId xmlns:p14="http://schemas.microsoft.com/office/powerpoint/2010/main" val="557251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722080F5-35BB-411A-A953-01A0FEE41606}"/>
              </a:ext>
            </a:extLst>
          </p:cNvPr>
          <p:cNvSpPr/>
          <p:nvPr/>
        </p:nvSpPr>
        <p:spPr>
          <a:xfrm>
            <a:off x="971600" y="1490008"/>
            <a:ext cx="6635080" cy="3046988"/>
          </a:xfrm>
          <a:prstGeom prst="rect">
            <a:avLst/>
          </a:prstGeom>
        </p:spPr>
        <p:txBody>
          <a:bodyPr wrap="square">
            <a:spAutoFit/>
          </a:bodyPr>
          <a:lstStyle/>
          <a:p>
            <a:r>
              <a:rPr lang="es-CO" sz="6000" b="1" dirty="0">
                <a:ln w="11430"/>
                <a:solidFill>
                  <a:srgbClr val="800000"/>
                </a:solidFill>
                <a:effectLst>
                  <a:outerShdw blurRad="50800" dist="39000" dir="5460000" algn="tl">
                    <a:srgbClr val="000000">
                      <a:alpha val="38000"/>
                    </a:srgbClr>
                  </a:outerShdw>
                </a:effectLst>
                <a:latin typeface="Candara" pitchFamily="34" charset="0"/>
                <a:ea typeface="+mj-ea"/>
                <a:cs typeface="+mj-cs"/>
              </a:rPr>
              <a:t> </a:t>
            </a:r>
            <a:r>
              <a:rPr lang="es-CO" sz="6600" b="1" dirty="0">
                <a:ln w="11430"/>
                <a:solidFill>
                  <a:srgbClr val="800000"/>
                </a:solidFill>
                <a:effectLst>
                  <a:outerShdw blurRad="50800" dist="39000" dir="5460000" algn="tl">
                    <a:srgbClr val="000000">
                      <a:alpha val="38000"/>
                    </a:srgbClr>
                  </a:outerShdw>
                </a:effectLst>
                <a:latin typeface="Candara" pitchFamily="34" charset="0"/>
                <a:ea typeface="+mj-ea"/>
                <a:cs typeface="+mj-cs"/>
              </a:rPr>
              <a:t>III. </a:t>
            </a:r>
            <a:r>
              <a:rPr lang="es-CO" sz="6000" b="1" dirty="0">
                <a:ln w="11430"/>
                <a:solidFill>
                  <a:srgbClr val="800000"/>
                </a:solidFill>
                <a:effectLst>
                  <a:outerShdw blurRad="50800" dist="39000" dir="5460000" algn="tl">
                    <a:srgbClr val="000000">
                      <a:alpha val="38000"/>
                    </a:srgbClr>
                  </a:outerShdw>
                </a:effectLst>
                <a:latin typeface="Candara" pitchFamily="34" charset="0"/>
                <a:ea typeface="+mj-ea"/>
                <a:cs typeface="+mj-cs"/>
              </a:rPr>
              <a:t>A Good Elder 	</a:t>
            </a:r>
            <a:r>
              <a:rPr lang="es-CO" sz="6000" b="1" dirty="0" err="1">
                <a:ln w="11430"/>
                <a:solidFill>
                  <a:srgbClr val="800000"/>
                </a:solidFill>
                <a:effectLst>
                  <a:outerShdw blurRad="50800" dist="39000" dir="5460000" algn="tl">
                    <a:srgbClr val="000000">
                      <a:alpha val="38000"/>
                    </a:srgbClr>
                  </a:outerShdw>
                </a:effectLst>
                <a:latin typeface="Candara" pitchFamily="34" charset="0"/>
                <a:ea typeface="+mj-ea"/>
                <a:cs typeface="+mj-cs"/>
              </a:rPr>
              <a:t>promotes</a:t>
            </a:r>
            <a:r>
              <a:rPr lang="es-CO" sz="6000" b="1" dirty="0">
                <a:ln w="11430"/>
                <a:solidFill>
                  <a:srgbClr val="800000"/>
                </a:solidFill>
                <a:effectLst>
                  <a:outerShdw blurRad="50800" dist="39000" dir="5460000" algn="tl">
                    <a:srgbClr val="000000">
                      <a:alpha val="38000"/>
                    </a:srgbClr>
                  </a:outerShdw>
                </a:effectLst>
                <a:latin typeface="Candara" pitchFamily="34" charset="0"/>
                <a:ea typeface="+mj-ea"/>
                <a:cs typeface="+mj-cs"/>
              </a:rPr>
              <a:t> 	</a:t>
            </a:r>
            <a:r>
              <a:rPr lang="es-CO" sz="6000" b="1" dirty="0" err="1">
                <a:ln w="11430"/>
                <a:solidFill>
                  <a:srgbClr val="800000"/>
                </a:solidFill>
                <a:effectLst>
                  <a:outerShdw blurRad="50800" dist="39000" dir="5460000" algn="tl">
                    <a:srgbClr val="000000">
                      <a:alpha val="38000"/>
                    </a:srgbClr>
                  </a:outerShdw>
                </a:effectLst>
                <a:latin typeface="Candara" pitchFamily="34" charset="0"/>
                <a:ea typeface="+mj-ea"/>
                <a:cs typeface="+mj-cs"/>
              </a:rPr>
              <a:t>offerings</a:t>
            </a:r>
            <a:r>
              <a:rPr lang="es-CO" sz="6600" b="1" dirty="0">
                <a:ln w="11430"/>
                <a:solidFill>
                  <a:srgbClr val="800000"/>
                </a:solidFill>
                <a:effectLst>
                  <a:outerShdw blurRad="50800" dist="39000" dir="5460000" algn="tl">
                    <a:srgbClr val="000000">
                      <a:alpha val="38000"/>
                    </a:srgbClr>
                  </a:outerShdw>
                </a:effectLst>
                <a:latin typeface="Candara" pitchFamily="34" charset="0"/>
                <a:ea typeface="+mj-ea"/>
                <a:cs typeface="+mj-cs"/>
              </a:rPr>
              <a:t>.</a:t>
            </a:r>
            <a:endParaRPr lang="en-US" dirty="0"/>
          </a:p>
        </p:txBody>
      </p:sp>
    </p:spTree>
    <p:extLst>
      <p:ext uri="{BB962C8B-B14F-4D97-AF65-F5344CB8AC3E}">
        <p14:creationId xmlns:p14="http://schemas.microsoft.com/office/powerpoint/2010/main" val="75510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1C7EDB0E-04AC-494A-9644-5F6263ECC1D7}"/>
              </a:ext>
            </a:extLst>
          </p:cNvPr>
          <p:cNvSpPr/>
          <p:nvPr/>
        </p:nvSpPr>
        <p:spPr>
          <a:xfrm>
            <a:off x="1115616" y="1047126"/>
            <a:ext cx="6069360" cy="5006499"/>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US" sz="3400" dirty="0">
                <a:solidFill>
                  <a:srgbClr val="20497A"/>
                </a:solidFill>
                <a:latin typeface="Candara" pitchFamily="34" charset="0"/>
              </a:rPr>
              <a:t>The elder will watch over the church to encourage them to bring offerings.</a:t>
            </a:r>
          </a:p>
          <a:p>
            <a:pPr marL="171450" lvl="0" indent="-171450" defTabSz="685800">
              <a:lnSpc>
                <a:spcPct val="90000"/>
              </a:lnSpc>
              <a:spcBef>
                <a:spcPts val="750"/>
              </a:spcBef>
              <a:buFont typeface="Arial" panose="020B0604020202020204" pitchFamily="34" charset="0"/>
              <a:buChar char="•"/>
            </a:pPr>
            <a:r>
              <a:rPr lang="en-US" sz="3400" dirty="0">
                <a:solidFill>
                  <a:srgbClr val="20497A"/>
                </a:solidFill>
                <a:latin typeface="Candara" pitchFamily="34" charset="0"/>
              </a:rPr>
              <a:t>He will teach his church, that true giving, is measured, not by tithes, but by the offerings we bring to the church.</a:t>
            </a:r>
          </a:p>
          <a:p>
            <a:pPr marL="171450" lvl="0" indent="-171450" defTabSz="685800">
              <a:lnSpc>
                <a:spcPct val="90000"/>
              </a:lnSpc>
              <a:spcBef>
                <a:spcPts val="750"/>
              </a:spcBef>
              <a:buFont typeface="Arial" panose="020B0604020202020204" pitchFamily="34" charset="0"/>
              <a:buChar char="•"/>
            </a:pPr>
            <a:r>
              <a:rPr lang="en-US" sz="3400" dirty="0">
                <a:solidFill>
                  <a:srgbClr val="20497A"/>
                </a:solidFill>
                <a:latin typeface="Candara" pitchFamily="34" charset="0"/>
              </a:rPr>
              <a:t>He will teach the difference between: FIDELITY AND DADIVOSITY.</a:t>
            </a:r>
            <a:endParaRPr lang="es-CO" sz="3400" dirty="0">
              <a:solidFill>
                <a:srgbClr val="20497A"/>
              </a:solidFill>
              <a:latin typeface="Candara" pitchFamily="34" charset="0"/>
            </a:endParaRPr>
          </a:p>
        </p:txBody>
      </p:sp>
    </p:spTree>
    <p:extLst>
      <p:ext uri="{BB962C8B-B14F-4D97-AF65-F5344CB8AC3E}">
        <p14:creationId xmlns:p14="http://schemas.microsoft.com/office/powerpoint/2010/main" val="334035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15B28763-12BE-49EC-B3B3-F8FFC7396B2D}"/>
              </a:ext>
            </a:extLst>
          </p:cNvPr>
          <p:cNvSpPr/>
          <p:nvPr/>
        </p:nvSpPr>
        <p:spPr>
          <a:xfrm>
            <a:off x="647564" y="967271"/>
            <a:ext cx="6779096" cy="5782096"/>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US" sz="3600" dirty="0">
                <a:solidFill>
                  <a:srgbClr val="20497A"/>
                </a:solidFill>
              </a:rPr>
              <a:t>We apply fidelity when we return what does not belong to us, the tithes.</a:t>
            </a:r>
          </a:p>
          <a:p>
            <a:pPr marL="171450" lvl="0" indent="-171450" defTabSz="685800">
              <a:lnSpc>
                <a:spcPct val="90000"/>
              </a:lnSpc>
              <a:spcBef>
                <a:spcPts val="750"/>
              </a:spcBef>
              <a:buFont typeface="Arial" panose="020B0604020202020204" pitchFamily="34" charset="0"/>
              <a:buChar char="•"/>
            </a:pPr>
            <a:r>
              <a:rPr lang="en-US" sz="3600" dirty="0">
                <a:solidFill>
                  <a:srgbClr val="20497A"/>
                </a:solidFill>
              </a:rPr>
              <a:t>Generosity is demonstrated when, of what God leaves with us, we decide, voluntarily, to give offerings for the Lord.</a:t>
            </a:r>
          </a:p>
          <a:p>
            <a:pPr marL="171450" lvl="0" indent="-171450" defTabSz="685800">
              <a:lnSpc>
                <a:spcPct val="90000"/>
              </a:lnSpc>
              <a:spcBef>
                <a:spcPts val="750"/>
              </a:spcBef>
              <a:buFont typeface="Arial" panose="020B0604020202020204" pitchFamily="34" charset="0"/>
              <a:buChar char="•"/>
            </a:pPr>
            <a:r>
              <a:rPr lang="en-US" sz="3600" dirty="0">
                <a:solidFill>
                  <a:srgbClr val="20497A"/>
                </a:solidFill>
              </a:rPr>
              <a:t>He will explain to the church what the offering system of 60-20-20 consists of, and the Personal Giving Plan. </a:t>
            </a:r>
            <a:endParaRPr lang="es-CO" sz="3600" dirty="0">
              <a:solidFill>
                <a:srgbClr val="20497A"/>
              </a:solidFill>
            </a:endParaRPr>
          </a:p>
        </p:txBody>
      </p:sp>
    </p:spTree>
    <p:extLst>
      <p:ext uri="{BB962C8B-B14F-4D97-AF65-F5344CB8AC3E}">
        <p14:creationId xmlns:p14="http://schemas.microsoft.com/office/powerpoint/2010/main" val="22152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076627A6-C7D4-456F-BD3D-A28CEA2D3A24}"/>
              </a:ext>
            </a:extLst>
          </p:cNvPr>
          <p:cNvSpPr/>
          <p:nvPr/>
        </p:nvSpPr>
        <p:spPr>
          <a:xfrm>
            <a:off x="796752" y="1120324"/>
            <a:ext cx="6480720" cy="3970318"/>
          </a:xfrm>
          <a:prstGeom prst="rect">
            <a:avLst/>
          </a:prstGeom>
        </p:spPr>
        <p:txBody>
          <a:bodyPr wrap="square">
            <a:spAutoFit/>
          </a:bodyPr>
          <a:lstStyle/>
          <a:p>
            <a:pPr lvl="0" defTabSz="685800">
              <a:lnSpc>
                <a:spcPct val="90000"/>
              </a:lnSpc>
              <a:spcBef>
                <a:spcPts val="750"/>
              </a:spcBef>
            </a:pPr>
            <a:r>
              <a:rPr lang="es-CO" sz="4000" i="1" dirty="0">
                <a:solidFill>
                  <a:srgbClr val="20497A"/>
                </a:solidFill>
                <a:latin typeface="Candara" pitchFamily="34" charset="0"/>
              </a:rPr>
              <a:t>“</a:t>
            </a:r>
            <a:r>
              <a:rPr lang="en-US" sz="4000" i="1" dirty="0">
                <a:solidFill>
                  <a:srgbClr val="20497A"/>
                </a:solidFill>
                <a:latin typeface="Candara" pitchFamily="34" charset="0"/>
              </a:rPr>
              <a:t>The offering from the heart that loves, God delights to honor, giving it highest efficiency in service for Him. If we have given our hearts to Jesus, we also shall bring our gifts to Him</a:t>
            </a:r>
            <a:r>
              <a:rPr lang="es-CO" sz="4000" i="1" dirty="0">
                <a:solidFill>
                  <a:srgbClr val="20497A"/>
                </a:solidFill>
                <a:latin typeface="Candara" pitchFamily="34" charset="0"/>
              </a:rPr>
              <a:t>”. </a:t>
            </a:r>
            <a:r>
              <a:rPr lang="es-CO" sz="3600" i="1" dirty="0">
                <a:solidFill>
                  <a:srgbClr val="FF0000"/>
                </a:solidFill>
                <a:latin typeface="Candara" pitchFamily="34" charset="0"/>
              </a:rPr>
              <a:t>CS, page 198.2</a:t>
            </a:r>
            <a:endParaRPr lang="es-CO" sz="3600" dirty="0">
              <a:solidFill>
                <a:srgbClr val="FF0000"/>
              </a:solidFill>
              <a:latin typeface="Candara" pitchFamily="34" charset="0"/>
            </a:endParaRPr>
          </a:p>
        </p:txBody>
      </p:sp>
    </p:spTree>
    <p:extLst>
      <p:ext uri="{BB962C8B-B14F-4D97-AF65-F5344CB8AC3E}">
        <p14:creationId xmlns:p14="http://schemas.microsoft.com/office/powerpoint/2010/main" val="352788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DAA975E0-F1FF-4946-BA5B-BC08E3A70678}"/>
              </a:ext>
            </a:extLst>
          </p:cNvPr>
          <p:cNvSpPr/>
          <p:nvPr/>
        </p:nvSpPr>
        <p:spPr>
          <a:xfrm>
            <a:off x="1184581" y="1720840"/>
            <a:ext cx="6408712" cy="3042371"/>
          </a:xfrm>
          <a:prstGeom prst="rect">
            <a:avLst/>
          </a:prstGeom>
        </p:spPr>
        <p:txBody>
          <a:bodyPr wrap="square">
            <a:spAutoFit/>
          </a:bodyPr>
          <a:lstStyle/>
          <a:p>
            <a:pPr lvl="0" defTabSz="685800">
              <a:lnSpc>
                <a:spcPct val="90000"/>
              </a:lnSpc>
              <a:spcBef>
                <a:spcPts val="750"/>
              </a:spcBef>
            </a:pPr>
            <a:r>
              <a:rPr lang="es-CO" sz="4800" dirty="0">
                <a:solidFill>
                  <a:srgbClr val="20497A"/>
                </a:solidFill>
                <a:latin typeface="Candara" pitchFamily="34" charset="0"/>
              </a:rPr>
              <a:t>“</a:t>
            </a:r>
            <a:r>
              <a:rPr lang="en-US" sz="4800" dirty="0">
                <a:solidFill>
                  <a:srgbClr val="20497A"/>
                </a:solidFill>
                <a:latin typeface="Candara" pitchFamily="34" charset="0"/>
              </a:rPr>
              <a:t>Each of you must bring a gift in proportion to the way the Lord your God has blessed you.</a:t>
            </a:r>
            <a:r>
              <a:rPr lang="es-CO" sz="4800" dirty="0">
                <a:solidFill>
                  <a:srgbClr val="20497A"/>
                </a:solidFill>
                <a:latin typeface="Candara" pitchFamily="34" charset="0"/>
              </a:rPr>
              <a:t>” </a:t>
            </a:r>
            <a:r>
              <a:rPr lang="es-CO" sz="2100" i="1" dirty="0">
                <a:solidFill>
                  <a:srgbClr val="FF0000"/>
                </a:solidFill>
                <a:latin typeface="Candara" pitchFamily="34" charset="0"/>
              </a:rPr>
              <a:t>Deuteronomy 16:17.</a:t>
            </a:r>
            <a:endParaRPr lang="es-CO" sz="2100" dirty="0">
              <a:solidFill>
                <a:srgbClr val="FF0000"/>
              </a:solidFill>
              <a:latin typeface="Candara" pitchFamily="34" charset="0"/>
            </a:endParaRPr>
          </a:p>
        </p:txBody>
      </p:sp>
    </p:spTree>
    <p:extLst>
      <p:ext uri="{BB962C8B-B14F-4D97-AF65-F5344CB8AC3E}">
        <p14:creationId xmlns:p14="http://schemas.microsoft.com/office/powerpoint/2010/main" val="3097412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A1E6B199-AC25-4A62-9376-04C1D958100C}"/>
              </a:ext>
            </a:extLst>
          </p:cNvPr>
          <p:cNvSpPr/>
          <p:nvPr/>
        </p:nvSpPr>
        <p:spPr>
          <a:xfrm>
            <a:off x="1043608" y="1485361"/>
            <a:ext cx="6275040" cy="4247317"/>
          </a:xfrm>
          <a:prstGeom prst="rect">
            <a:avLst/>
          </a:prstGeom>
        </p:spPr>
        <p:txBody>
          <a:bodyPr wrap="square">
            <a:spAutoFit/>
          </a:bodyPr>
          <a:lstStyle/>
          <a:p>
            <a:r>
              <a:rPr lang="es-CO" sz="5400" b="1" dirty="0">
                <a:ln w="11430"/>
                <a:solidFill>
                  <a:srgbClr val="800000"/>
                </a:solidFill>
                <a:effectLst>
                  <a:outerShdw blurRad="50800" dist="39000" dir="5460000" algn="tl">
                    <a:srgbClr val="000000">
                      <a:alpha val="38000"/>
                    </a:srgbClr>
                  </a:outerShdw>
                </a:effectLst>
                <a:latin typeface="Candara" pitchFamily="34" charset="0"/>
              </a:rPr>
              <a:t>IV. A Good Elder   	</a:t>
            </a:r>
            <a:r>
              <a:rPr lang="es-CO" sz="5400" b="1" dirty="0" err="1">
                <a:ln w="11430"/>
                <a:solidFill>
                  <a:srgbClr val="800000"/>
                </a:solidFill>
                <a:effectLst>
                  <a:outerShdw blurRad="50800" dist="39000" dir="5460000" algn="tl">
                    <a:srgbClr val="000000">
                      <a:alpha val="38000"/>
                    </a:srgbClr>
                  </a:outerShdw>
                </a:effectLst>
                <a:latin typeface="Candara" pitchFamily="34" charset="0"/>
              </a:rPr>
              <a:t>warns</a:t>
            </a:r>
            <a:r>
              <a:rPr lang="es-CO" sz="5400" b="1" dirty="0">
                <a:ln w="11430"/>
                <a:solidFill>
                  <a:srgbClr val="800000"/>
                </a:solidFill>
                <a:effectLst>
                  <a:outerShdw blurRad="50800" dist="39000" dir="5460000" algn="tl">
                    <a:srgbClr val="000000">
                      <a:alpha val="38000"/>
                    </a:srgbClr>
                  </a:outerShdw>
                </a:effectLst>
                <a:latin typeface="Candara" pitchFamily="34" charset="0"/>
              </a:rPr>
              <a:t> </a:t>
            </a:r>
            <a:r>
              <a:rPr lang="es-CO" sz="5400" b="1" dirty="0" err="1">
                <a:ln w="11430"/>
                <a:solidFill>
                  <a:srgbClr val="800000"/>
                </a:solidFill>
                <a:effectLst>
                  <a:outerShdw blurRad="50800" dist="39000" dir="5460000" algn="tl">
                    <a:srgbClr val="000000">
                      <a:alpha val="38000"/>
                    </a:srgbClr>
                  </a:outerShdw>
                </a:effectLst>
                <a:latin typeface="Candara" pitchFamily="34" charset="0"/>
              </a:rPr>
              <a:t>about</a:t>
            </a:r>
            <a:r>
              <a:rPr lang="es-CO" sz="5400" b="1" dirty="0">
                <a:ln w="11430"/>
                <a:solidFill>
                  <a:srgbClr val="800000"/>
                </a:solidFill>
                <a:effectLst>
                  <a:outerShdw blurRad="50800" dist="39000" dir="5460000" algn="tl">
                    <a:srgbClr val="000000">
                      <a:alpha val="38000"/>
                    </a:srgbClr>
                  </a:outerShdw>
                </a:effectLst>
                <a:latin typeface="Candara" pitchFamily="34" charset="0"/>
              </a:rPr>
              <a:t> </a:t>
            </a:r>
            <a:r>
              <a:rPr lang="es-CO" sz="5400" b="1" dirty="0" err="1">
                <a:ln w="11430"/>
                <a:solidFill>
                  <a:srgbClr val="800000"/>
                </a:solidFill>
                <a:effectLst>
                  <a:outerShdw blurRad="50800" dist="39000" dir="5460000" algn="tl">
                    <a:srgbClr val="000000">
                      <a:alpha val="38000"/>
                    </a:srgbClr>
                  </a:outerShdw>
                </a:effectLst>
                <a:latin typeface="Candara" pitchFamily="34" charset="0"/>
              </a:rPr>
              <a:t>the</a:t>
            </a:r>
            <a:r>
              <a:rPr lang="es-CO" sz="5400" b="1" dirty="0">
                <a:ln w="11430"/>
                <a:solidFill>
                  <a:srgbClr val="800000"/>
                </a:solidFill>
                <a:effectLst>
                  <a:outerShdw blurRad="50800" dist="39000" dir="5460000" algn="tl">
                    <a:srgbClr val="000000">
                      <a:alpha val="38000"/>
                    </a:srgbClr>
                  </a:outerShdw>
                </a:effectLst>
                <a:latin typeface="Candara" pitchFamily="34" charset="0"/>
              </a:rPr>
              <a:t>  	</a:t>
            </a:r>
            <a:r>
              <a:rPr lang="es-CO" sz="5400" b="1" dirty="0" err="1">
                <a:ln w="11430"/>
                <a:solidFill>
                  <a:srgbClr val="800000"/>
                </a:solidFill>
                <a:effectLst>
                  <a:outerShdw blurRad="50800" dist="39000" dir="5460000" algn="tl">
                    <a:srgbClr val="000000">
                      <a:alpha val="38000"/>
                    </a:srgbClr>
                  </a:outerShdw>
                </a:effectLst>
                <a:latin typeface="Candara" pitchFamily="34" charset="0"/>
              </a:rPr>
              <a:t>results</a:t>
            </a:r>
            <a:r>
              <a:rPr lang="es-CO" sz="5400" b="1" dirty="0">
                <a:ln w="11430"/>
                <a:solidFill>
                  <a:srgbClr val="800000"/>
                </a:solidFill>
                <a:effectLst>
                  <a:outerShdw blurRad="50800" dist="39000" dir="5460000" algn="tl">
                    <a:srgbClr val="000000">
                      <a:alpha val="38000"/>
                    </a:srgbClr>
                  </a:outerShdw>
                </a:effectLst>
                <a:latin typeface="Candara" pitchFamily="34" charset="0"/>
              </a:rPr>
              <a:t> </a:t>
            </a:r>
            <a:r>
              <a:rPr lang="es-CO" sz="5400" b="1" dirty="0" err="1">
                <a:ln w="11430"/>
                <a:solidFill>
                  <a:srgbClr val="800000"/>
                </a:solidFill>
                <a:effectLst>
                  <a:outerShdw blurRad="50800" dist="39000" dir="5460000" algn="tl">
                    <a:srgbClr val="000000">
                      <a:alpha val="38000"/>
                    </a:srgbClr>
                  </a:outerShdw>
                </a:effectLst>
                <a:latin typeface="Candara" pitchFamily="34" charset="0"/>
              </a:rPr>
              <a:t>of</a:t>
            </a:r>
            <a:r>
              <a:rPr lang="es-CO" sz="5400" b="1" dirty="0">
                <a:ln w="11430"/>
                <a:solidFill>
                  <a:srgbClr val="800000"/>
                </a:solidFill>
                <a:effectLst>
                  <a:outerShdw blurRad="50800" dist="39000" dir="5460000" algn="tl">
                    <a:srgbClr val="000000">
                      <a:alpha val="38000"/>
                    </a:srgbClr>
                  </a:outerShdw>
                </a:effectLst>
                <a:latin typeface="Candara" pitchFamily="34" charset="0"/>
              </a:rPr>
              <a:t> 	</a:t>
            </a:r>
            <a:r>
              <a:rPr lang="es-CO" sz="5400" b="1" dirty="0" err="1">
                <a:ln w="11430"/>
                <a:solidFill>
                  <a:srgbClr val="800000"/>
                </a:solidFill>
                <a:effectLst>
                  <a:outerShdw blurRad="50800" dist="39000" dir="5460000" algn="tl">
                    <a:srgbClr val="000000">
                      <a:alpha val="38000"/>
                    </a:srgbClr>
                  </a:outerShdw>
                </a:effectLst>
                <a:latin typeface="Candara" pitchFamily="34" charset="0"/>
              </a:rPr>
              <a:t>faithfulness</a:t>
            </a:r>
            <a:r>
              <a:rPr lang="es-CO" sz="5400" b="1" dirty="0">
                <a:ln w="11430"/>
                <a:solidFill>
                  <a:srgbClr val="800000"/>
                </a:solidFill>
                <a:effectLst>
                  <a:outerShdw blurRad="50800" dist="39000" dir="5460000" algn="tl">
                    <a:srgbClr val="000000">
                      <a:alpha val="38000"/>
                    </a:srgbClr>
                  </a:outerShdw>
                </a:effectLst>
                <a:latin typeface="Candara" pitchFamily="34" charset="0"/>
              </a:rPr>
              <a:t> and  	</a:t>
            </a:r>
            <a:r>
              <a:rPr lang="es-CO" sz="5400" b="1" dirty="0" err="1">
                <a:ln w="11430"/>
                <a:solidFill>
                  <a:srgbClr val="800000"/>
                </a:solidFill>
                <a:effectLst>
                  <a:outerShdw blurRad="50800" dist="39000" dir="5460000" algn="tl">
                    <a:srgbClr val="000000">
                      <a:alpha val="38000"/>
                    </a:srgbClr>
                  </a:outerShdw>
                </a:effectLst>
                <a:latin typeface="Candara" pitchFamily="34" charset="0"/>
              </a:rPr>
              <a:t>unfaithfulness</a:t>
            </a:r>
            <a:r>
              <a:rPr lang="es-CO" sz="5400" b="1" dirty="0">
                <a:ln w="11430"/>
                <a:solidFill>
                  <a:srgbClr val="800000"/>
                </a:solidFill>
                <a:effectLst>
                  <a:outerShdw blurRad="50800" dist="39000" dir="5460000" algn="tl">
                    <a:srgbClr val="000000">
                      <a:alpha val="38000"/>
                    </a:srgbClr>
                  </a:outerShdw>
                </a:effectLst>
                <a:latin typeface="Candara" pitchFamily="34" charset="0"/>
              </a:rPr>
              <a:t>.</a:t>
            </a:r>
            <a:endParaRPr lang="en-US" dirty="0"/>
          </a:p>
        </p:txBody>
      </p:sp>
    </p:spTree>
    <p:extLst>
      <p:ext uri="{BB962C8B-B14F-4D97-AF65-F5344CB8AC3E}">
        <p14:creationId xmlns:p14="http://schemas.microsoft.com/office/powerpoint/2010/main" val="3471653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8650" y="1825625"/>
            <a:ext cx="7886700" cy="4351338"/>
          </a:xfrm>
        </p:spPr>
        <p:txBody>
          <a:bodyPr>
            <a:normAutofit/>
          </a:bodyPr>
          <a:lstStyle/>
          <a:p>
            <a:r>
              <a:rPr lang="es-CO" i="1" dirty="0">
                <a:solidFill>
                  <a:srgbClr val="002060"/>
                </a:solidFill>
                <a:latin typeface="Candara" pitchFamily="34" charset="0"/>
              </a:rPr>
              <a:t>“</a:t>
            </a:r>
            <a:r>
              <a:rPr lang="en-US" dirty="0">
                <a:solidFill>
                  <a:srgbClr val="002060"/>
                </a:solidFill>
              </a:rPr>
              <a:t>Even though I was once a blasphemer and a persecutor and a violent man, I was shown mercy because I acted in ignorance and unbelief.</a:t>
            </a:r>
            <a:r>
              <a:rPr lang="es-CO" i="1" dirty="0">
                <a:solidFill>
                  <a:srgbClr val="002060"/>
                </a:solidFill>
                <a:latin typeface="Candara" pitchFamily="34" charset="0"/>
              </a:rPr>
              <a:t>”.              </a:t>
            </a:r>
          </a:p>
          <a:p>
            <a:pPr marL="0" indent="0">
              <a:buNone/>
            </a:pPr>
            <a:r>
              <a:rPr lang="es-CO" i="1" dirty="0">
                <a:solidFill>
                  <a:srgbClr val="002060"/>
                </a:solidFill>
                <a:latin typeface="Candara" pitchFamily="34" charset="0"/>
              </a:rPr>
              <a:t>   1 Timoteo 4:13.</a:t>
            </a:r>
            <a:endParaRPr lang="es-CO" dirty="0">
              <a:solidFill>
                <a:srgbClr val="002060"/>
              </a:solidFill>
              <a:latin typeface="Candara" pitchFamily="34" charset="0"/>
            </a:endParaRPr>
          </a:p>
        </p:txBody>
      </p:sp>
      <p:pic>
        <p:nvPicPr>
          <p:cNvPr id="6" name="Picture 5">
            <a:extLst>
              <a:ext uri="{FF2B5EF4-FFF2-40B4-BE49-F238E27FC236}">
                <a16:creationId xmlns:a16="http://schemas.microsoft.com/office/drawing/2014/main" id="{4F052AA9-8CC2-455B-A53F-A1914353D2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a:extLst>
              <a:ext uri="{FF2B5EF4-FFF2-40B4-BE49-F238E27FC236}">
                <a16:creationId xmlns:a16="http://schemas.microsoft.com/office/drawing/2014/main" id="{71FE5425-7A98-485D-BAA0-8D847F7C002A}"/>
              </a:ext>
            </a:extLst>
          </p:cNvPr>
          <p:cNvSpPr/>
          <p:nvPr/>
        </p:nvSpPr>
        <p:spPr>
          <a:xfrm>
            <a:off x="655988" y="1825625"/>
            <a:ext cx="6463630" cy="3416320"/>
          </a:xfrm>
          <a:prstGeom prst="rect">
            <a:avLst/>
          </a:prstGeom>
        </p:spPr>
        <p:txBody>
          <a:bodyPr wrap="square">
            <a:spAutoFit/>
          </a:bodyPr>
          <a:lstStyle/>
          <a:p>
            <a:pPr lvl="0" defTabSz="685800">
              <a:lnSpc>
                <a:spcPct val="90000"/>
              </a:lnSpc>
              <a:spcBef>
                <a:spcPts val="750"/>
              </a:spcBef>
            </a:pPr>
            <a:r>
              <a:rPr lang="en-US" sz="4000" dirty="0">
                <a:solidFill>
                  <a:srgbClr val="800000"/>
                </a:solidFill>
                <a:effectLst>
                  <a:outerShdw blurRad="38100" dist="38100" dir="2700000" algn="tl">
                    <a:srgbClr val="000000">
                      <a:alpha val="43137"/>
                    </a:srgbClr>
                  </a:outerShdw>
                </a:effectLst>
                <a:latin typeface="Candara" pitchFamily="34" charset="0"/>
              </a:rPr>
              <a:t>Let's see the role of the elder in regards to the department of stewardship, his duties as steward and his role as a leader who must ensure the fidelity of his brothers</a:t>
            </a:r>
            <a:r>
              <a:rPr lang="es-CO" sz="4000" dirty="0">
                <a:solidFill>
                  <a:srgbClr val="800000"/>
                </a:solidFill>
                <a:effectLst>
                  <a:outerShdw blurRad="38100" dist="38100" dir="2700000" algn="tl">
                    <a:srgbClr val="000000">
                      <a:alpha val="43137"/>
                    </a:srgbClr>
                  </a:outerShdw>
                </a:effectLst>
                <a:latin typeface="Candara" pitchFamily="34" charset="0"/>
              </a:rPr>
              <a:t>.</a:t>
            </a:r>
          </a:p>
        </p:txBody>
      </p:sp>
    </p:spTree>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72" y="0"/>
            <a:ext cx="9144000" cy="6858000"/>
          </a:xfrm>
          <a:prstGeom prst="rect">
            <a:avLst/>
          </a:prstGeom>
        </p:spPr>
      </p:pic>
      <p:sp>
        <p:nvSpPr>
          <p:cNvPr id="2" name="Rectangle 1">
            <a:extLst>
              <a:ext uri="{FF2B5EF4-FFF2-40B4-BE49-F238E27FC236}">
                <a16:creationId xmlns:a16="http://schemas.microsoft.com/office/drawing/2014/main" id="{23132CC8-C4D3-42DD-A343-B9A0F0BE9087}"/>
              </a:ext>
            </a:extLst>
          </p:cNvPr>
          <p:cNvSpPr/>
          <p:nvPr/>
        </p:nvSpPr>
        <p:spPr>
          <a:xfrm>
            <a:off x="935596" y="1233353"/>
            <a:ext cx="7272808" cy="600164"/>
          </a:xfrm>
          <a:prstGeom prst="rect">
            <a:avLst/>
          </a:prstGeom>
        </p:spPr>
        <p:txBody>
          <a:bodyPr wrap="square">
            <a:spAutoFit/>
          </a:bodyPr>
          <a:lstStyle/>
          <a:p>
            <a:r>
              <a:rPr lang="es-CO" sz="3300" b="1" dirty="0">
                <a:solidFill>
                  <a:srgbClr val="C00000"/>
                </a:solidFill>
                <a:latin typeface="Candara" pitchFamily="34" charset="0"/>
                <a:ea typeface="+mj-ea"/>
                <a:cs typeface="+mj-cs"/>
              </a:rPr>
              <a:t>1. </a:t>
            </a:r>
            <a:r>
              <a:rPr lang="es-CO" sz="3300" b="1" dirty="0" err="1">
                <a:solidFill>
                  <a:srgbClr val="C00000"/>
                </a:solidFill>
                <a:latin typeface="Candara" pitchFamily="34" charset="0"/>
                <a:ea typeface="+mj-ea"/>
                <a:cs typeface="+mj-cs"/>
              </a:rPr>
              <a:t>We</a:t>
            </a:r>
            <a:r>
              <a:rPr lang="es-CO" sz="3300" b="1" dirty="0">
                <a:solidFill>
                  <a:srgbClr val="C00000"/>
                </a:solidFill>
                <a:latin typeface="Candara" pitchFamily="34" charset="0"/>
                <a:ea typeface="+mj-ea"/>
                <a:cs typeface="+mj-cs"/>
              </a:rPr>
              <a:t> MUST </a:t>
            </a:r>
            <a:r>
              <a:rPr lang="es-CO" sz="3300" b="1" dirty="0" err="1">
                <a:solidFill>
                  <a:srgbClr val="C00000"/>
                </a:solidFill>
                <a:latin typeface="Candara" pitchFamily="34" charset="0"/>
                <a:ea typeface="+mj-ea"/>
                <a:cs typeface="+mj-cs"/>
              </a:rPr>
              <a:t>fulfill</a:t>
            </a:r>
            <a:r>
              <a:rPr lang="es-CO" sz="3300" b="1" dirty="0">
                <a:solidFill>
                  <a:srgbClr val="C00000"/>
                </a:solidFill>
                <a:latin typeface="Candara" pitchFamily="34" charset="0"/>
                <a:ea typeface="+mj-ea"/>
                <a:cs typeface="+mj-cs"/>
              </a:rPr>
              <a:t> </a:t>
            </a:r>
            <a:r>
              <a:rPr lang="es-CO" sz="3300" b="1" dirty="0" err="1">
                <a:solidFill>
                  <a:srgbClr val="C00000"/>
                </a:solidFill>
                <a:latin typeface="Candara" pitchFamily="34" charset="0"/>
                <a:ea typeface="+mj-ea"/>
                <a:cs typeface="+mj-cs"/>
              </a:rPr>
              <a:t>our</a:t>
            </a:r>
            <a:r>
              <a:rPr lang="es-CO" sz="3300" b="1" dirty="0">
                <a:solidFill>
                  <a:srgbClr val="C00000"/>
                </a:solidFill>
                <a:latin typeface="Candara" pitchFamily="34" charset="0"/>
                <a:ea typeface="+mj-ea"/>
                <a:cs typeface="+mj-cs"/>
              </a:rPr>
              <a:t> </a:t>
            </a:r>
            <a:r>
              <a:rPr lang="es-CO" sz="3300" b="1" dirty="0" err="1">
                <a:solidFill>
                  <a:srgbClr val="C00000"/>
                </a:solidFill>
                <a:latin typeface="Candara" pitchFamily="34" charset="0"/>
                <a:ea typeface="+mj-ea"/>
                <a:cs typeface="+mj-cs"/>
              </a:rPr>
              <a:t>promises</a:t>
            </a:r>
            <a:r>
              <a:rPr lang="es-CO" sz="3300" b="1" dirty="0">
                <a:solidFill>
                  <a:srgbClr val="C00000"/>
                </a:solidFill>
                <a:latin typeface="Candara" pitchFamily="34" charset="0"/>
                <a:ea typeface="+mj-ea"/>
                <a:cs typeface="+mj-cs"/>
              </a:rPr>
              <a:t> </a:t>
            </a:r>
            <a:r>
              <a:rPr lang="es-CO" sz="3300" b="1" dirty="0" err="1">
                <a:solidFill>
                  <a:srgbClr val="C00000"/>
                </a:solidFill>
                <a:latin typeface="Candara" pitchFamily="34" charset="0"/>
                <a:ea typeface="+mj-ea"/>
                <a:cs typeface="+mj-cs"/>
              </a:rPr>
              <a:t>to</a:t>
            </a:r>
            <a:r>
              <a:rPr lang="es-CO" sz="3300" b="1" dirty="0">
                <a:solidFill>
                  <a:srgbClr val="C00000"/>
                </a:solidFill>
                <a:latin typeface="Candara" pitchFamily="34" charset="0"/>
                <a:ea typeface="+mj-ea"/>
                <a:cs typeface="+mj-cs"/>
              </a:rPr>
              <a:t> </a:t>
            </a:r>
            <a:r>
              <a:rPr lang="es-CO" sz="3300" b="1" dirty="0" err="1">
                <a:solidFill>
                  <a:srgbClr val="C00000"/>
                </a:solidFill>
                <a:latin typeface="Candara" pitchFamily="34" charset="0"/>
                <a:ea typeface="+mj-ea"/>
                <a:cs typeface="+mj-cs"/>
              </a:rPr>
              <a:t>God</a:t>
            </a:r>
            <a:r>
              <a:rPr lang="es-CO" sz="3300" b="1" dirty="0">
                <a:solidFill>
                  <a:srgbClr val="C00000"/>
                </a:solidFill>
                <a:latin typeface="Candara" pitchFamily="34" charset="0"/>
                <a:ea typeface="+mj-ea"/>
                <a:cs typeface="+mj-cs"/>
              </a:rPr>
              <a:t>.</a:t>
            </a:r>
            <a:endParaRPr lang="en-US" dirty="0"/>
          </a:p>
        </p:txBody>
      </p:sp>
      <p:sp>
        <p:nvSpPr>
          <p:cNvPr id="5" name="Rectangle 4">
            <a:extLst>
              <a:ext uri="{FF2B5EF4-FFF2-40B4-BE49-F238E27FC236}">
                <a16:creationId xmlns:a16="http://schemas.microsoft.com/office/drawing/2014/main" id="{CA4060E3-386B-4EE7-8DED-9B7F997886E0}"/>
              </a:ext>
            </a:extLst>
          </p:cNvPr>
          <p:cNvSpPr/>
          <p:nvPr/>
        </p:nvSpPr>
        <p:spPr>
          <a:xfrm>
            <a:off x="1476231" y="2264169"/>
            <a:ext cx="5922404" cy="3685111"/>
          </a:xfrm>
          <a:prstGeom prst="rect">
            <a:avLst/>
          </a:prstGeom>
        </p:spPr>
        <p:txBody>
          <a:bodyPr wrap="square">
            <a:spAutoFit/>
          </a:bodyPr>
          <a:lstStyle/>
          <a:p>
            <a:pPr lvl="0" defTabSz="685800">
              <a:lnSpc>
                <a:spcPct val="90000"/>
              </a:lnSpc>
              <a:spcBef>
                <a:spcPts val="750"/>
              </a:spcBef>
            </a:pPr>
            <a:r>
              <a:rPr lang="es-CO" sz="3600" dirty="0">
                <a:solidFill>
                  <a:srgbClr val="20497A"/>
                </a:solidFill>
                <a:latin typeface="Candara" pitchFamily="34" charset="0"/>
              </a:rPr>
              <a:t>“</a:t>
            </a:r>
            <a:r>
              <a:rPr lang="en-US" sz="3600" dirty="0">
                <a:solidFill>
                  <a:srgbClr val="20497A"/>
                </a:solidFill>
                <a:latin typeface="Candara" pitchFamily="34" charset="0"/>
              </a:rPr>
              <a:t>When you make a vow to God, do not delay to fulfill it. He has no pleasure in fools; fulfill your vow. It is better not to make a vow than to make one and not fulfill it.</a:t>
            </a:r>
            <a:r>
              <a:rPr lang="es-CO" sz="3600" dirty="0">
                <a:solidFill>
                  <a:srgbClr val="20497A"/>
                </a:solidFill>
                <a:latin typeface="Candara" pitchFamily="34" charset="0"/>
              </a:rPr>
              <a:t>”  </a:t>
            </a:r>
          </a:p>
          <a:p>
            <a:pPr lvl="0" defTabSz="685800">
              <a:lnSpc>
                <a:spcPct val="90000"/>
              </a:lnSpc>
              <a:spcBef>
                <a:spcPts val="750"/>
              </a:spcBef>
            </a:pPr>
            <a:r>
              <a:rPr lang="es-CO" sz="3600" i="1" dirty="0">
                <a:solidFill>
                  <a:srgbClr val="20497A"/>
                </a:solidFill>
                <a:latin typeface="Candara" pitchFamily="34" charset="0"/>
              </a:rPr>
              <a:t> </a:t>
            </a:r>
            <a:r>
              <a:rPr lang="es-CO" sz="2800" i="1" dirty="0">
                <a:solidFill>
                  <a:srgbClr val="20497A"/>
                </a:solidFill>
                <a:latin typeface="Candara" pitchFamily="34" charset="0"/>
              </a:rPr>
              <a:t>Eclesiastees 5:4,5. NIV</a:t>
            </a:r>
          </a:p>
        </p:txBody>
      </p:sp>
    </p:spTree>
    <p:extLst>
      <p:ext uri="{BB962C8B-B14F-4D97-AF65-F5344CB8AC3E}">
        <p14:creationId xmlns:p14="http://schemas.microsoft.com/office/powerpoint/2010/main" val="2219043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A119BEDD-4EC3-4734-B743-8B5870D7779C}"/>
              </a:ext>
            </a:extLst>
          </p:cNvPr>
          <p:cNvSpPr/>
          <p:nvPr/>
        </p:nvSpPr>
        <p:spPr>
          <a:xfrm>
            <a:off x="1129916" y="1484784"/>
            <a:ext cx="5814392" cy="3582519"/>
          </a:xfrm>
          <a:prstGeom prst="rect">
            <a:avLst/>
          </a:prstGeom>
        </p:spPr>
        <p:txBody>
          <a:bodyPr wrap="square">
            <a:spAutoFit/>
          </a:bodyPr>
          <a:lstStyle/>
          <a:p>
            <a:pPr lvl="0" defTabSz="685800">
              <a:lnSpc>
                <a:spcPct val="90000"/>
              </a:lnSpc>
              <a:spcBef>
                <a:spcPts val="750"/>
              </a:spcBef>
            </a:pPr>
            <a:r>
              <a:rPr lang="es-CO" sz="3600" i="1" dirty="0">
                <a:solidFill>
                  <a:srgbClr val="20497A"/>
                </a:solidFill>
                <a:latin typeface="Candara" pitchFamily="34" charset="0"/>
              </a:rPr>
              <a:t>“</a:t>
            </a:r>
            <a:r>
              <a:rPr lang="en-US" sz="3600" i="1" dirty="0">
                <a:solidFill>
                  <a:srgbClr val="20497A"/>
                </a:solidFill>
                <a:latin typeface="Candara" pitchFamily="34" charset="0"/>
              </a:rPr>
              <a:t>A church is responsible for the pledges of its individual members. If they see that there is a brother who is neglecting to fulfill his vows, they should labor with him kindly but plainly</a:t>
            </a:r>
            <a:endParaRPr lang="es-CO" sz="3600" dirty="0">
              <a:solidFill>
                <a:srgbClr val="20497A"/>
              </a:solidFill>
              <a:latin typeface="Candara" pitchFamily="34" charset="0"/>
            </a:endParaRPr>
          </a:p>
        </p:txBody>
      </p:sp>
    </p:spTree>
    <p:extLst>
      <p:ext uri="{BB962C8B-B14F-4D97-AF65-F5344CB8AC3E}">
        <p14:creationId xmlns:p14="http://schemas.microsoft.com/office/powerpoint/2010/main" val="1213204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704B8BC1-1905-4F6A-B63F-10907545F12E}"/>
              </a:ext>
            </a:extLst>
          </p:cNvPr>
          <p:cNvSpPr/>
          <p:nvPr/>
        </p:nvSpPr>
        <p:spPr>
          <a:xfrm>
            <a:off x="971600" y="1274777"/>
            <a:ext cx="6491064" cy="4579715"/>
          </a:xfrm>
          <a:prstGeom prst="rect">
            <a:avLst/>
          </a:prstGeom>
        </p:spPr>
        <p:txBody>
          <a:bodyPr wrap="square">
            <a:spAutoFit/>
          </a:bodyPr>
          <a:lstStyle/>
          <a:p>
            <a:pPr lvl="0" defTabSz="685800">
              <a:lnSpc>
                <a:spcPct val="90000"/>
              </a:lnSpc>
              <a:spcBef>
                <a:spcPts val="750"/>
              </a:spcBef>
            </a:pPr>
            <a:r>
              <a:rPr lang="en-US" sz="3600" i="1" dirty="0">
                <a:solidFill>
                  <a:srgbClr val="20497A"/>
                </a:solidFill>
                <a:latin typeface="Candara" pitchFamily="34" charset="0"/>
              </a:rPr>
              <a:t>If he is not in circumstances which render it possible for him to pay his vow, and he is a worthy member and has a willing heart, then let the church compassionately help him. Thus they can bridge over the difficulty, and receive a blessing themselves.</a:t>
            </a:r>
            <a:r>
              <a:rPr lang="es-CO" sz="3600" i="1" dirty="0">
                <a:solidFill>
                  <a:srgbClr val="20497A"/>
                </a:solidFill>
                <a:latin typeface="Candara" pitchFamily="34" charset="0"/>
              </a:rPr>
              <a:t>” </a:t>
            </a:r>
            <a:r>
              <a:rPr lang="es-CO" sz="2400" i="1" dirty="0">
                <a:solidFill>
                  <a:srgbClr val="FF0000"/>
                </a:solidFill>
                <a:latin typeface="Candara" pitchFamily="34" charset="0"/>
              </a:rPr>
              <a:t>CS, page 310.1</a:t>
            </a:r>
            <a:endParaRPr lang="es-CO" sz="2400" dirty="0">
              <a:solidFill>
                <a:srgbClr val="FF0000"/>
              </a:solidFill>
            </a:endParaRPr>
          </a:p>
        </p:txBody>
      </p:sp>
    </p:spTree>
    <p:extLst>
      <p:ext uri="{BB962C8B-B14F-4D97-AF65-F5344CB8AC3E}">
        <p14:creationId xmlns:p14="http://schemas.microsoft.com/office/powerpoint/2010/main" val="2133881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08EA898B-0F41-4959-AD32-039730621CC0}"/>
              </a:ext>
            </a:extLst>
          </p:cNvPr>
          <p:cNvSpPr/>
          <p:nvPr/>
        </p:nvSpPr>
        <p:spPr>
          <a:xfrm>
            <a:off x="1259632" y="1166842"/>
            <a:ext cx="5886400" cy="4524315"/>
          </a:xfrm>
          <a:prstGeom prst="rect">
            <a:avLst/>
          </a:prstGeom>
        </p:spPr>
        <p:txBody>
          <a:bodyPr wrap="square">
            <a:spAutoFit/>
          </a:bodyPr>
          <a:lstStyle/>
          <a:p>
            <a:pPr lvl="0" defTabSz="685800">
              <a:lnSpc>
                <a:spcPct val="90000"/>
              </a:lnSpc>
              <a:spcBef>
                <a:spcPts val="750"/>
              </a:spcBef>
            </a:pPr>
            <a:r>
              <a:rPr lang="es-CO" sz="4000" dirty="0">
                <a:solidFill>
                  <a:srgbClr val="20497A"/>
                </a:solidFill>
                <a:latin typeface="Candara" pitchFamily="34" charset="0"/>
              </a:rPr>
              <a:t>“</a:t>
            </a:r>
            <a:r>
              <a:rPr lang="en-US" sz="4000" dirty="0">
                <a:solidFill>
                  <a:srgbClr val="20497A"/>
                </a:solidFill>
                <a:latin typeface="Candara" pitchFamily="34" charset="0"/>
              </a:rPr>
              <a:t>The pledge is not made to man, but to God, and is as a written note given to a neighbor. No legal bond is more binding upon the Christian for the payment of money, than a pledge made to God.</a:t>
            </a:r>
            <a:r>
              <a:rPr lang="es-CO" sz="3600" i="1" dirty="0">
                <a:solidFill>
                  <a:srgbClr val="20497A"/>
                </a:solidFill>
                <a:latin typeface="Candara" pitchFamily="34" charset="0"/>
              </a:rPr>
              <a:t>” </a:t>
            </a:r>
            <a:r>
              <a:rPr lang="es-CO" sz="2100" dirty="0">
                <a:solidFill>
                  <a:srgbClr val="FF0000"/>
                </a:solidFill>
                <a:latin typeface="Candara" pitchFamily="34" charset="0"/>
              </a:rPr>
              <a:t>CS, page 315.1</a:t>
            </a:r>
          </a:p>
        </p:txBody>
      </p:sp>
    </p:spTree>
    <p:extLst>
      <p:ext uri="{BB962C8B-B14F-4D97-AF65-F5344CB8AC3E}">
        <p14:creationId xmlns:p14="http://schemas.microsoft.com/office/powerpoint/2010/main" val="2958773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E6D6F23F-78F7-4BAE-87EC-68CEBED516D7}"/>
              </a:ext>
            </a:extLst>
          </p:cNvPr>
          <p:cNvSpPr/>
          <p:nvPr/>
        </p:nvSpPr>
        <p:spPr>
          <a:xfrm>
            <a:off x="1537320" y="692696"/>
            <a:ext cx="5320680" cy="1569660"/>
          </a:xfrm>
          <a:prstGeom prst="rect">
            <a:avLst/>
          </a:prstGeom>
        </p:spPr>
        <p:txBody>
          <a:bodyPr wrap="square">
            <a:spAutoFit/>
          </a:bodyPr>
          <a:lstStyle/>
          <a:p>
            <a:r>
              <a:rPr lang="es-CO" sz="4800" b="1" dirty="0">
                <a:solidFill>
                  <a:srgbClr val="C00000"/>
                </a:solidFill>
                <a:latin typeface="Candara" pitchFamily="34" charset="0"/>
                <a:ea typeface="+mj-ea"/>
                <a:cs typeface="+mj-cs"/>
              </a:rPr>
              <a:t>2. </a:t>
            </a:r>
            <a:r>
              <a:rPr lang="es-CO" sz="4800" b="1" dirty="0" err="1">
                <a:solidFill>
                  <a:srgbClr val="C00000"/>
                </a:solidFill>
                <a:latin typeface="Candara" pitchFamily="34" charset="0"/>
                <a:ea typeface="+mj-ea"/>
                <a:cs typeface="+mj-cs"/>
              </a:rPr>
              <a:t>Unfaithfulness</a:t>
            </a:r>
            <a:endParaRPr lang="es-CO" sz="4800" b="1" dirty="0">
              <a:solidFill>
                <a:srgbClr val="C00000"/>
              </a:solidFill>
              <a:latin typeface="Candara" pitchFamily="34" charset="0"/>
              <a:ea typeface="+mj-ea"/>
              <a:cs typeface="+mj-cs"/>
            </a:endParaRPr>
          </a:p>
          <a:p>
            <a:r>
              <a:rPr lang="es-CO" sz="4800" b="1" dirty="0">
                <a:solidFill>
                  <a:srgbClr val="C00000"/>
                </a:solidFill>
                <a:latin typeface="Candara" pitchFamily="34" charset="0"/>
                <a:ea typeface="+mj-ea"/>
                <a:cs typeface="+mj-cs"/>
              </a:rPr>
              <a:t>     </a:t>
            </a:r>
            <a:r>
              <a:rPr lang="es-CO" sz="4800" b="1" dirty="0" err="1">
                <a:solidFill>
                  <a:srgbClr val="C00000"/>
                </a:solidFill>
                <a:latin typeface="Candara" pitchFamily="34" charset="0"/>
                <a:ea typeface="+mj-ea"/>
                <a:cs typeface="+mj-cs"/>
              </a:rPr>
              <a:t>Brings</a:t>
            </a:r>
            <a:r>
              <a:rPr lang="es-CO" sz="4800" b="1" dirty="0">
                <a:solidFill>
                  <a:srgbClr val="C00000"/>
                </a:solidFill>
                <a:latin typeface="Candara" pitchFamily="34" charset="0"/>
                <a:ea typeface="+mj-ea"/>
                <a:cs typeface="+mj-cs"/>
              </a:rPr>
              <a:t> </a:t>
            </a:r>
            <a:r>
              <a:rPr lang="es-CO" sz="4800" b="1" dirty="0" err="1">
                <a:solidFill>
                  <a:srgbClr val="C00000"/>
                </a:solidFill>
                <a:latin typeface="Candara" pitchFamily="34" charset="0"/>
                <a:ea typeface="+mj-ea"/>
                <a:cs typeface="+mj-cs"/>
              </a:rPr>
              <a:t>death</a:t>
            </a:r>
            <a:r>
              <a:rPr lang="es-CO" sz="4800" b="1" dirty="0">
                <a:solidFill>
                  <a:srgbClr val="C00000"/>
                </a:solidFill>
                <a:latin typeface="Candara" pitchFamily="34" charset="0"/>
                <a:ea typeface="+mj-ea"/>
                <a:cs typeface="+mj-cs"/>
              </a:rPr>
              <a:t>.</a:t>
            </a:r>
            <a:endParaRPr lang="en-US" dirty="0"/>
          </a:p>
        </p:txBody>
      </p:sp>
      <p:sp>
        <p:nvSpPr>
          <p:cNvPr id="5" name="Rectangle 4">
            <a:extLst>
              <a:ext uri="{FF2B5EF4-FFF2-40B4-BE49-F238E27FC236}">
                <a16:creationId xmlns:a16="http://schemas.microsoft.com/office/drawing/2014/main" id="{95F083BE-FE4C-4913-A8C4-33989AD2F8D5}"/>
              </a:ext>
            </a:extLst>
          </p:cNvPr>
          <p:cNvSpPr/>
          <p:nvPr/>
        </p:nvSpPr>
        <p:spPr>
          <a:xfrm>
            <a:off x="957300" y="2311562"/>
            <a:ext cx="6480720" cy="4286302"/>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US" sz="3200" dirty="0">
                <a:solidFill>
                  <a:srgbClr val="20497A"/>
                </a:solidFill>
                <a:latin typeface="Candara" pitchFamily="34" charset="0"/>
              </a:rPr>
              <a:t>We have the case of Ananias and Sapphira in Acts 5: 1-11.</a:t>
            </a:r>
          </a:p>
          <a:p>
            <a:pPr marL="171450" lvl="0" indent="-171450" defTabSz="685800">
              <a:lnSpc>
                <a:spcPct val="90000"/>
              </a:lnSpc>
              <a:spcBef>
                <a:spcPts val="750"/>
              </a:spcBef>
              <a:buFont typeface="Arial" panose="020B0604020202020204" pitchFamily="34" charset="0"/>
              <a:buChar char="•"/>
            </a:pPr>
            <a:r>
              <a:rPr lang="en-US" sz="3200" dirty="0">
                <a:solidFill>
                  <a:srgbClr val="20497A"/>
                </a:solidFill>
                <a:latin typeface="Candara" pitchFamily="34" charset="0"/>
              </a:rPr>
              <a:t>They forgot that the promise was to God and not to the disciples.</a:t>
            </a:r>
          </a:p>
          <a:p>
            <a:pPr marL="171450" lvl="0" indent="-171450" defTabSz="685800">
              <a:lnSpc>
                <a:spcPct val="90000"/>
              </a:lnSpc>
              <a:spcBef>
                <a:spcPts val="750"/>
              </a:spcBef>
              <a:buFont typeface="Arial" panose="020B0604020202020204" pitchFamily="34" charset="0"/>
              <a:buChar char="•"/>
            </a:pPr>
            <a:r>
              <a:rPr lang="en-US" sz="3200" dirty="0">
                <a:solidFill>
                  <a:srgbClr val="20497A"/>
                </a:solidFill>
                <a:latin typeface="Candara" pitchFamily="34" charset="0"/>
              </a:rPr>
              <a:t>They thought that they could deceive the disciples and in any case look good in front of them, half-fulfilling what they had promised.</a:t>
            </a:r>
            <a:endParaRPr lang="es-CO" sz="3200" dirty="0">
              <a:solidFill>
                <a:srgbClr val="20497A"/>
              </a:solidFill>
              <a:latin typeface="Candara" pitchFamily="34" charset="0"/>
            </a:endParaRPr>
          </a:p>
        </p:txBody>
      </p:sp>
    </p:spTree>
    <p:extLst>
      <p:ext uri="{BB962C8B-B14F-4D97-AF65-F5344CB8AC3E}">
        <p14:creationId xmlns:p14="http://schemas.microsoft.com/office/powerpoint/2010/main" val="336559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3C3A9A7E-C410-4964-92F2-495141517289}"/>
              </a:ext>
            </a:extLst>
          </p:cNvPr>
          <p:cNvSpPr/>
          <p:nvPr/>
        </p:nvSpPr>
        <p:spPr>
          <a:xfrm>
            <a:off x="971600" y="1312066"/>
            <a:ext cx="6779096" cy="4286302"/>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US" sz="3600" dirty="0">
                <a:solidFill>
                  <a:srgbClr val="20497A"/>
                </a:solidFill>
                <a:latin typeface="Candara" pitchFamily="34" charset="0"/>
              </a:rPr>
              <a:t>They thought that quantity was more important than fidelity.</a:t>
            </a:r>
          </a:p>
          <a:p>
            <a:pPr marL="171450" lvl="0" indent="-171450" defTabSz="685800">
              <a:lnSpc>
                <a:spcPct val="90000"/>
              </a:lnSpc>
              <a:spcBef>
                <a:spcPts val="750"/>
              </a:spcBef>
              <a:buFont typeface="Arial" panose="020B0604020202020204" pitchFamily="34" charset="0"/>
              <a:buChar char="•"/>
            </a:pPr>
            <a:r>
              <a:rPr lang="en-US" sz="3600" dirty="0">
                <a:solidFill>
                  <a:srgbClr val="20497A"/>
                </a:solidFill>
                <a:latin typeface="Candara" pitchFamily="34" charset="0"/>
              </a:rPr>
              <a:t>Not only were they prey to selfishness, but they planned to lie and they did.</a:t>
            </a:r>
          </a:p>
          <a:p>
            <a:pPr marL="171450" lvl="0" indent="-171450" defTabSz="685800">
              <a:lnSpc>
                <a:spcPct val="90000"/>
              </a:lnSpc>
              <a:spcBef>
                <a:spcPts val="750"/>
              </a:spcBef>
              <a:buFont typeface="Arial" panose="020B0604020202020204" pitchFamily="34" charset="0"/>
              <a:buChar char="•"/>
            </a:pPr>
            <a:r>
              <a:rPr lang="en-US" sz="3600" dirty="0">
                <a:solidFill>
                  <a:srgbClr val="20497A"/>
                </a:solidFill>
                <a:latin typeface="Candara" pitchFamily="34" charset="0"/>
              </a:rPr>
              <a:t>They wanted to offer half obedience and God does not accept half obedience</a:t>
            </a:r>
            <a:endParaRPr lang="es-CO" sz="3600" dirty="0">
              <a:solidFill>
                <a:srgbClr val="20497A"/>
              </a:solidFill>
              <a:latin typeface="Candara" pitchFamily="34" charset="0"/>
            </a:endParaRPr>
          </a:p>
        </p:txBody>
      </p:sp>
    </p:spTree>
    <p:extLst>
      <p:ext uri="{BB962C8B-B14F-4D97-AF65-F5344CB8AC3E}">
        <p14:creationId xmlns:p14="http://schemas.microsoft.com/office/powerpoint/2010/main" val="210863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0"/>
            <a:ext cx="9144000" cy="6858000"/>
          </a:xfrm>
          <a:prstGeom prst="rect">
            <a:avLst/>
          </a:prstGeom>
        </p:spPr>
      </p:pic>
      <p:sp>
        <p:nvSpPr>
          <p:cNvPr id="2" name="Rectangle 1">
            <a:extLst>
              <a:ext uri="{FF2B5EF4-FFF2-40B4-BE49-F238E27FC236}">
                <a16:creationId xmlns:a16="http://schemas.microsoft.com/office/drawing/2014/main" id="{4678AD0C-DD4F-4582-988A-93551A0C0D13}"/>
              </a:ext>
            </a:extLst>
          </p:cNvPr>
          <p:cNvSpPr/>
          <p:nvPr/>
        </p:nvSpPr>
        <p:spPr>
          <a:xfrm>
            <a:off x="1193461" y="1734660"/>
            <a:ext cx="6408712" cy="3139321"/>
          </a:xfrm>
          <a:prstGeom prst="rect">
            <a:avLst/>
          </a:prstGeom>
        </p:spPr>
        <p:txBody>
          <a:bodyPr wrap="square">
            <a:spAutoFit/>
          </a:bodyPr>
          <a:lstStyle/>
          <a:p>
            <a:pPr lvl="0" defTabSz="685800">
              <a:lnSpc>
                <a:spcPct val="90000"/>
              </a:lnSpc>
              <a:spcBef>
                <a:spcPts val="750"/>
              </a:spcBef>
            </a:pPr>
            <a:r>
              <a:rPr lang="es-CO" sz="4400" dirty="0">
                <a:solidFill>
                  <a:srgbClr val="20497A"/>
                </a:solidFill>
                <a:latin typeface="Candara" pitchFamily="34" charset="0"/>
              </a:rPr>
              <a:t>“</a:t>
            </a:r>
            <a:r>
              <a:rPr lang="en-US" sz="4400" dirty="0">
                <a:solidFill>
                  <a:srgbClr val="20497A"/>
                </a:solidFill>
                <a:latin typeface="Candara" pitchFamily="34" charset="0"/>
              </a:rPr>
              <a:t>When Ananias heard this, he fell down and died. And great fear seized all who heard what had happened.</a:t>
            </a:r>
            <a:r>
              <a:rPr lang="es-CO" sz="4000" i="1" dirty="0">
                <a:solidFill>
                  <a:srgbClr val="20497A"/>
                </a:solidFill>
                <a:latin typeface="Candara" pitchFamily="34" charset="0"/>
              </a:rPr>
              <a:t>” Acts 5:5.</a:t>
            </a:r>
          </a:p>
        </p:txBody>
      </p:sp>
    </p:spTree>
    <p:extLst>
      <p:ext uri="{BB962C8B-B14F-4D97-AF65-F5344CB8AC3E}">
        <p14:creationId xmlns:p14="http://schemas.microsoft.com/office/powerpoint/2010/main" val="876854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426B1B0C-2AE4-45D0-A1E3-3B2B5AFE9846}"/>
              </a:ext>
            </a:extLst>
          </p:cNvPr>
          <p:cNvSpPr/>
          <p:nvPr/>
        </p:nvSpPr>
        <p:spPr>
          <a:xfrm>
            <a:off x="971600" y="1720840"/>
            <a:ext cx="6886600" cy="3416320"/>
          </a:xfrm>
          <a:prstGeom prst="rect">
            <a:avLst/>
          </a:prstGeom>
        </p:spPr>
        <p:txBody>
          <a:bodyPr wrap="square">
            <a:spAutoFit/>
          </a:bodyPr>
          <a:lstStyle/>
          <a:p>
            <a:pPr lvl="0" defTabSz="685800">
              <a:lnSpc>
                <a:spcPct val="90000"/>
              </a:lnSpc>
              <a:spcBef>
                <a:spcPts val="750"/>
              </a:spcBef>
            </a:pPr>
            <a:r>
              <a:rPr lang="es-CO" sz="4000" i="1" dirty="0">
                <a:solidFill>
                  <a:srgbClr val="20497A"/>
                </a:solidFill>
                <a:latin typeface="Candara" pitchFamily="34" charset="0"/>
              </a:rPr>
              <a:t>“</a:t>
            </a:r>
            <a:r>
              <a:rPr lang="en-US" sz="4000" i="1" dirty="0">
                <a:solidFill>
                  <a:srgbClr val="20497A"/>
                </a:solidFill>
                <a:latin typeface="Candara" pitchFamily="34" charset="0"/>
              </a:rPr>
              <a:t>At that moment she fell down at his feet and died. Then the young men came in and, finding her dead, carried her out and buried her beside her husband.</a:t>
            </a:r>
            <a:r>
              <a:rPr lang="es-CO" sz="4000" dirty="0">
                <a:solidFill>
                  <a:srgbClr val="20497A"/>
                </a:solidFill>
                <a:latin typeface="Candara" pitchFamily="34" charset="0"/>
              </a:rPr>
              <a:t>” </a:t>
            </a:r>
            <a:r>
              <a:rPr lang="es-CO" sz="4000" i="1" dirty="0">
                <a:solidFill>
                  <a:srgbClr val="20497A"/>
                </a:solidFill>
                <a:latin typeface="Candara" pitchFamily="34" charset="0"/>
              </a:rPr>
              <a:t>Acts 5: 10.</a:t>
            </a:r>
          </a:p>
        </p:txBody>
      </p:sp>
    </p:spTree>
    <p:extLst>
      <p:ext uri="{BB962C8B-B14F-4D97-AF65-F5344CB8AC3E}">
        <p14:creationId xmlns:p14="http://schemas.microsoft.com/office/powerpoint/2010/main" val="2664319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4A049783-67BC-4183-8AF5-09FA426A41D9}"/>
              </a:ext>
            </a:extLst>
          </p:cNvPr>
          <p:cNvSpPr/>
          <p:nvPr/>
        </p:nvSpPr>
        <p:spPr>
          <a:xfrm>
            <a:off x="801416" y="2071863"/>
            <a:ext cx="7272808" cy="3613297"/>
          </a:xfrm>
          <a:prstGeom prst="rect">
            <a:avLst/>
          </a:prstGeom>
        </p:spPr>
        <p:txBody>
          <a:bodyPr wrap="square">
            <a:spAutoFit/>
          </a:bodyPr>
          <a:lstStyle/>
          <a:p>
            <a:pPr marL="171450" lvl="0" indent="-171450" defTabSz="685800">
              <a:lnSpc>
                <a:spcPct val="90000"/>
              </a:lnSpc>
              <a:spcBef>
                <a:spcPts val="750"/>
              </a:spcBef>
            </a:pPr>
            <a:r>
              <a:rPr lang="es-CO" sz="2100" dirty="0">
                <a:solidFill>
                  <a:srgbClr val="C00000"/>
                </a:solidFill>
                <a:latin typeface="Candara" pitchFamily="34" charset="0"/>
              </a:rPr>
              <a:t>We have the case of the Widow of Zarephath. 1 Kings 17:8-24.</a:t>
            </a:r>
          </a:p>
          <a:p>
            <a:pPr marL="171450" lvl="0" indent="-171450" defTabSz="685800">
              <a:lnSpc>
                <a:spcPct val="90000"/>
              </a:lnSpc>
              <a:spcBef>
                <a:spcPts val="750"/>
              </a:spcBef>
            </a:pPr>
            <a:endParaRPr lang="en-US" sz="1100" dirty="0">
              <a:solidFill>
                <a:srgbClr val="002060"/>
              </a:solidFill>
              <a:latin typeface="Candara" pitchFamily="34" charset="0"/>
            </a:endParaRPr>
          </a:p>
          <a:p>
            <a:pPr marL="171450" lvl="0" indent="-171450" defTabSz="685800">
              <a:lnSpc>
                <a:spcPct val="90000"/>
              </a:lnSpc>
              <a:spcBef>
                <a:spcPts val="750"/>
              </a:spcBef>
            </a:pPr>
            <a:r>
              <a:rPr lang="en-US" sz="4000" dirty="0">
                <a:solidFill>
                  <a:srgbClr val="002060"/>
                </a:solidFill>
                <a:latin typeface="Candara" pitchFamily="34" charset="0"/>
              </a:rPr>
              <a:t>*She was not having the best time of her life.</a:t>
            </a:r>
          </a:p>
          <a:p>
            <a:pPr marL="171450" lvl="0" indent="-171450" defTabSz="685800">
              <a:lnSpc>
                <a:spcPct val="90000"/>
              </a:lnSpc>
              <a:spcBef>
                <a:spcPts val="750"/>
              </a:spcBef>
            </a:pPr>
            <a:r>
              <a:rPr lang="en-US" sz="4000" dirty="0">
                <a:solidFill>
                  <a:srgbClr val="002060"/>
                </a:solidFill>
                <a:latin typeface="Candara" pitchFamily="34" charset="0"/>
              </a:rPr>
              <a:t>*She was living in a time of crisis when life was in danger due to lack of water and food.</a:t>
            </a:r>
            <a:endParaRPr lang="es-CO" sz="4000" dirty="0">
              <a:solidFill>
                <a:srgbClr val="002060"/>
              </a:solidFill>
              <a:latin typeface="Candara" pitchFamily="34" charset="0"/>
            </a:endParaRPr>
          </a:p>
        </p:txBody>
      </p:sp>
      <p:sp>
        <p:nvSpPr>
          <p:cNvPr id="5" name="Rectangle 4">
            <a:extLst>
              <a:ext uri="{FF2B5EF4-FFF2-40B4-BE49-F238E27FC236}">
                <a16:creationId xmlns:a16="http://schemas.microsoft.com/office/drawing/2014/main" id="{94E31DC2-D6EB-40AA-A276-CB5663E5465F}"/>
              </a:ext>
            </a:extLst>
          </p:cNvPr>
          <p:cNvSpPr/>
          <p:nvPr/>
        </p:nvSpPr>
        <p:spPr>
          <a:xfrm>
            <a:off x="1537320" y="770066"/>
            <a:ext cx="5320680" cy="600164"/>
          </a:xfrm>
          <a:prstGeom prst="rect">
            <a:avLst/>
          </a:prstGeom>
        </p:spPr>
        <p:txBody>
          <a:bodyPr wrap="square">
            <a:spAutoFit/>
          </a:bodyPr>
          <a:lstStyle/>
          <a:p>
            <a:r>
              <a:rPr lang="es-CO" sz="3300" b="1" dirty="0">
                <a:solidFill>
                  <a:srgbClr val="C00000"/>
                </a:solidFill>
                <a:latin typeface="Candara" pitchFamily="34" charset="0"/>
                <a:ea typeface="+mj-ea"/>
                <a:cs typeface="+mj-cs"/>
              </a:rPr>
              <a:t>3. </a:t>
            </a:r>
            <a:r>
              <a:rPr lang="es-CO" sz="3300" b="1" dirty="0" err="1">
                <a:solidFill>
                  <a:srgbClr val="C00000"/>
                </a:solidFill>
                <a:latin typeface="Candara" pitchFamily="34" charset="0"/>
                <a:ea typeface="+mj-ea"/>
                <a:cs typeface="+mj-cs"/>
              </a:rPr>
              <a:t>Faithfulness</a:t>
            </a:r>
            <a:r>
              <a:rPr lang="es-CO" sz="3300" b="1" dirty="0">
                <a:solidFill>
                  <a:srgbClr val="C00000"/>
                </a:solidFill>
                <a:latin typeface="Candara" pitchFamily="34" charset="0"/>
                <a:ea typeface="+mj-ea"/>
                <a:cs typeface="+mj-cs"/>
              </a:rPr>
              <a:t> produces </a:t>
            </a:r>
            <a:r>
              <a:rPr lang="es-CO" sz="3300" b="1" dirty="0" err="1">
                <a:solidFill>
                  <a:srgbClr val="C00000"/>
                </a:solidFill>
                <a:latin typeface="Candara" pitchFamily="34" charset="0"/>
                <a:ea typeface="+mj-ea"/>
                <a:cs typeface="+mj-cs"/>
              </a:rPr>
              <a:t>life</a:t>
            </a:r>
            <a:r>
              <a:rPr lang="es-CO" sz="3300" b="1" dirty="0">
                <a:solidFill>
                  <a:srgbClr val="C00000"/>
                </a:solidFill>
                <a:latin typeface="Candara" pitchFamily="34" charset="0"/>
                <a:ea typeface="+mj-ea"/>
                <a:cs typeface="+mj-cs"/>
              </a:rPr>
              <a:t>.</a:t>
            </a:r>
            <a:endParaRPr lang="en-US" dirty="0"/>
          </a:p>
        </p:txBody>
      </p:sp>
    </p:spTree>
    <p:extLst>
      <p:ext uri="{BB962C8B-B14F-4D97-AF65-F5344CB8AC3E}">
        <p14:creationId xmlns:p14="http://schemas.microsoft.com/office/powerpoint/2010/main" val="351778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 y="0"/>
            <a:ext cx="9144000" cy="6858000"/>
          </a:xfrm>
          <a:prstGeom prst="rect">
            <a:avLst/>
          </a:prstGeom>
        </p:spPr>
      </p:pic>
      <p:sp>
        <p:nvSpPr>
          <p:cNvPr id="2" name="Rectangle 1">
            <a:extLst>
              <a:ext uri="{FF2B5EF4-FFF2-40B4-BE49-F238E27FC236}">
                <a16:creationId xmlns:a16="http://schemas.microsoft.com/office/drawing/2014/main" id="{6151F099-2CD4-407A-BDAB-26AF9AF0F6F2}"/>
              </a:ext>
            </a:extLst>
          </p:cNvPr>
          <p:cNvSpPr/>
          <p:nvPr/>
        </p:nvSpPr>
        <p:spPr>
          <a:xfrm>
            <a:off x="1259632" y="1302938"/>
            <a:ext cx="6347048" cy="4286302"/>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US" sz="3200" dirty="0">
                <a:solidFill>
                  <a:srgbClr val="20497A"/>
                </a:solidFill>
                <a:latin typeface="Candara" pitchFamily="34" charset="0"/>
              </a:rPr>
              <a:t>She had very little food left in her jar. Vs.12.</a:t>
            </a:r>
          </a:p>
          <a:p>
            <a:pPr marL="171450" lvl="0" indent="-171450" defTabSz="685800">
              <a:lnSpc>
                <a:spcPct val="90000"/>
              </a:lnSpc>
              <a:spcBef>
                <a:spcPts val="750"/>
              </a:spcBef>
              <a:buFont typeface="Arial" panose="020B0604020202020204" pitchFamily="34" charset="0"/>
              <a:buChar char="•"/>
            </a:pPr>
            <a:r>
              <a:rPr lang="en-US" sz="3200" dirty="0">
                <a:solidFill>
                  <a:srgbClr val="20497A"/>
                </a:solidFill>
                <a:latin typeface="Candara" pitchFamily="34" charset="0"/>
              </a:rPr>
              <a:t>The widow was convinced that the only thing that awaited her and her son was death since the little they had was enough for a small meal. Vs. 12.</a:t>
            </a:r>
          </a:p>
          <a:p>
            <a:pPr marL="171450" lvl="0" indent="-171450" defTabSz="685800">
              <a:lnSpc>
                <a:spcPct val="90000"/>
              </a:lnSpc>
              <a:spcBef>
                <a:spcPts val="750"/>
              </a:spcBef>
              <a:buFont typeface="Arial" panose="020B0604020202020204" pitchFamily="34" charset="0"/>
              <a:buChar char="•"/>
            </a:pPr>
            <a:r>
              <a:rPr lang="en-US" sz="3200" dirty="0">
                <a:solidFill>
                  <a:srgbClr val="20497A"/>
                </a:solidFill>
                <a:latin typeface="Candara" pitchFamily="34" charset="0"/>
              </a:rPr>
              <a:t>The drought was in full swing and there was no hope of rain.</a:t>
            </a:r>
            <a:endParaRPr lang="es-CO" sz="3200" dirty="0">
              <a:solidFill>
                <a:srgbClr val="20497A"/>
              </a:solidFill>
              <a:latin typeface="Candara" pitchFamily="34" charset="0"/>
            </a:endParaRPr>
          </a:p>
        </p:txBody>
      </p:sp>
    </p:spTree>
    <p:extLst>
      <p:ext uri="{BB962C8B-B14F-4D97-AF65-F5344CB8AC3E}">
        <p14:creationId xmlns:p14="http://schemas.microsoft.com/office/powerpoint/2010/main" val="307390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340768"/>
            <a:ext cx="6552728" cy="4824536"/>
          </a:xfrm>
        </p:spPr>
        <p:txBody>
          <a:bodyPr>
            <a:noAutofit/>
          </a:bodyPr>
          <a:lstStyle/>
          <a:p>
            <a:r>
              <a:rPr lang="en-US" sz="4000" dirty="0">
                <a:solidFill>
                  <a:srgbClr val="800000"/>
                </a:solidFill>
                <a:effectLst>
                  <a:outerShdw blurRad="38100" dist="38100" dir="2700000" algn="tl">
                    <a:srgbClr val="000000">
                      <a:alpha val="43137"/>
                    </a:srgbClr>
                  </a:outerShdw>
                </a:effectLst>
                <a:latin typeface="Candara" pitchFamily="34" charset="0"/>
              </a:rPr>
              <a:t>Let's see the role of the elder in regards to the department of stewardship, his duties as steward and his role as a leader who must ensure the fidelity of his brothers</a:t>
            </a:r>
            <a:r>
              <a:rPr lang="es-CO" sz="4000" dirty="0">
                <a:solidFill>
                  <a:srgbClr val="800000"/>
                </a:solidFill>
                <a:effectLst>
                  <a:outerShdw blurRad="38100" dist="38100" dir="2700000" algn="tl">
                    <a:srgbClr val="000000">
                      <a:alpha val="43137"/>
                    </a:srgbClr>
                  </a:outerShdw>
                </a:effectLst>
                <a:latin typeface="Candara" pitchFamily="34" charset="0"/>
              </a:rPr>
              <a:t>.</a:t>
            </a:r>
          </a:p>
        </p:txBody>
      </p:sp>
      <p:pic>
        <p:nvPicPr>
          <p:cNvPr id="4" name="Picture 3">
            <a:extLst>
              <a:ext uri="{FF2B5EF4-FFF2-40B4-BE49-F238E27FC236}">
                <a16:creationId xmlns:a16="http://schemas.microsoft.com/office/drawing/2014/main" id="{930BEAB6-B790-49FF-BC44-582E189EDC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74E0A832-A2BC-4102-8EB4-7DF3CB25171D}"/>
              </a:ext>
            </a:extLst>
          </p:cNvPr>
          <p:cNvSpPr/>
          <p:nvPr/>
        </p:nvSpPr>
        <p:spPr>
          <a:xfrm>
            <a:off x="971600" y="1536174"/>
            <a:ext cx="5886400" cy="3785652"/>
          </a:xfrm>
          <a:prstGeom prst="rect">
            <a:avLst/>
          </a:prstGeom>
        </p:spPr>
        <p:txBody>
          <a:bodyPr wrap="square">
            <a:spAutoFit/>
          </a:bodyPr>
          <a:lstStyle/>
          <a:p>
            <a:r>
              <a:rPr lang="es-CO" sz="6000" b="1" dirty="0">
                <a:ln w="11430"/>
                <a:solidFill>
                  <a:srgbClr val="800000"/>
                </a:solidFill>
                <a:effectLst>
                  <a:outerShdw blurRad="50800" dist="39000" dir="5460000" algn="tl">
                    <a:srgbClr val="000000">
                      <a:alpha val="38000"/>
                    </a:srgbClr>
                  </a:outerShdw>
                </a:effectLst>
                <a:latin typeface="Candara" pitchFamily="34" charset="0"/>
                <a:ea typeface="+mj-ea"/>
                <a:cs typeface="+mj-cs"/>
              </a:rPr>
              <a:t>I. A Good Elder         </a:t>
            </a:r>
            <a:r>
              <a:rPr lang="es-CO" sz="6000" b="1" dirty="0" err="1">
                <a:ln w="11430"/>
                <a:solidFill>
                  <a:srgbClr val="800000"/>
                </a:solidFill>
                <a:effectLst>
                  <a:outerShdw blurRad="50800" dist="39000" dir="5460000" algn="tl">
                    <a:srgbClr val="000000">
                      <a:alpha val="38000"/>
                    </a:srgbClr>
                  </a:outerShdw>
                </a:effectLst>
                <a:latin typeface="Candara" pitchFamily="34" charset="0"/>
                <a:ea typeface="+mj-ea"/>
                <a:cs typeface="+mj-cs"/>
              </a:rPr>
              <a:t>promotes</a:t>
            </a:r>
            <a:r>
              <a:rPr lang="es-CO" sz="6000" b="1" dirty="0">
                <a:ln w="11430"/>
                <a:solidFill>
                  <a:srgbClr val="800000"/>
                </a:solidFill>
                <a:effectLst>
                  <a:outerShdw blurRad="50800" dist="39000" dir="5460000" algn="tl">
                    <a:srgbClr val="000000">
                      <a:alpha val="38000"/>
                    </a:srgbClr>
                  </a:outerShdw>
                </a:effectLst>
                <a:latin typeface="Candara" pitchFamily="34" charset="0"/>
                <a:ea typeface="+mj-ea"/>
                <a:cs typeface="+mj-cs"/>
              </a:rPr>
              <a:t> </a:t>
            </a:r>
            <a:r>
              <a:rPr lang="es-CO" sz="6000" b="1" dirty="0" err="1">
                <a:ln w="11430"/>
                <a:solidFill>
                  <a:srgbClr val="800000"/>
                </a:solidFill>
                <a:effectLst>
                  <a:outerShdw blurRad="50800" dist="39000" dir="5460000" algn="tl">
                    <a:srgbClr val="000000">
                      <a:alpha val="38000"/>
                    </a:srgbClr>
                  </a:outerShdw>
                </a:effectLst>
                <a:latin typeface="Candara" pitchFamily="34" charset="0"/>
                <a:ea typeface="+mj-ea"/>
                <a:cs typeface="+mj-cs"/>
              </a:rPr>
              <a:t>faithful</a:t>
            </a:r>
            <a:r>
              <a:rPr lang="es-CO" sz="6000" b="1" dirty="0">
                <a:ln w="11430"/>
                <a:solidFill>
                  <a:srgbClr val="800000"/>
                </a:solidFill>
                <a:effectLst>
                  <a:outerShdw blurRad="50800" dist="39000" dir="5460000" algn="tl">
                    <a:srgbClr val="000000">
                      <a:alpha val="38000"/>
                    </a:srgbClr>
                  </a:outerShdw>
                </a:effectLst>
                <a:latin typeface="Candara" pitchFamily="34" charset="0"/>
                <a:ea typeface="+mj-ea"/>
                <a:cs typeface="+mj-cs"/>
              </a:rPr>
              <a:t> </a:t>
            </a:r>
            <a:r>
              <a:rPr lang="es-CO" sz="6000" b="1" dirty="0" err="1">
                <a:ln w="11430"/>
                <a:solidFill>
                  <a:srgbClr val="800000"/>
                </a:solidFill>
                <a:effectLst>
                  <a:outerShdw blurRad="50800" dist="39000" dir="5460000" algn="tl">
                    <a:srgbClr val="000000">
                      <a:alpha val="38000"/>
                    </a:srgbClr>
                  </a:outerShdw>
                </a:effectLst>
                <a:latin typeface="Candara" pitchFamily="34" charset="0"/>
                <a:ea typeface="+mj-ea"/>
                <a:cs typeface="+mj-cs"/>
              </a:rPr>
              <a:t>stewardship</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CD12ED7C-5DC7-4488-B106-86BD5C567FD2}"/>
              </a:ext>
            </a:extLst>
          </p:cNvPr>
          <p:cNvSpPr/>
          <p:nvPr/>
        </p:nvSpPr>
        <p:spPr>
          <a:xfrm>
            <a:off x="1030524" y="968678"/>
            <a:ext cx="7344816" cy="600164"/>
          </a:xfrm>
          <a:prstGeom prst="rect">
            <a:avLst/>
          </a:prstGeom>
        </p:spPr>
        <p:txBody>
          <a:bodyPr wrap="square">
            <a:spAutoFit/>
          </a:bodyPr>
          <a:lstStyle/>
          <a:p>
            <a:r>
              <a:rPr lang="es-CO" sz="3300" b="1" dirty="0" err="1">
                <a:solidFill>
                  <a:srgbClr val="C00000"/>
                </a:solidFill>
                <a:latin typeface="Candara" pitchFamily="34" charset="0"/>
                <a:ea typeface="+mj-ea"/>
                <a:cs typeface="+mj-cs"/>
              </a:rPr>
              <a:t>She</a:t>
            </a:r>
            <a:r>
              <a:rPr lang="es-CO" sz="3300" b="1" dirty="0">
                <a:solidFill>
                  <a:srgbClr val="C00000"/>
                </a:solidFill>
                <a:latin typeface="Candara" pitchFamily="34" charset="0"/>
                <a:ea typeface="+mj-ea"/>
                <a:cs typeface="+mj-cs"/>
              </a:rPr>
              <a:t> </a:t>
            </a:r>
            <a:r>
              <a:rPr lang="es-CO" sz="3300" b="1" dirty="0" err="1">
                <a:solidFill>
                  <a:srgbClr val="C00000"/>
                </a:solidFill>
                <a:latin typeface="Candara" pitchFamily="34" charset="0"/>
                <a:ea typeface="+mj-ea"/>
                <a:cs typeface="+mj-cs"/>
              </a:rPr>
              <a:t>received</a:t>
            </a:r>
            <a:r>
              <a:rPr lang="es-CO" sz="3300" b="1" dirty="0">
                <a:solidFill>
                  <a:srgbClr val="C00000"/>
                </a:solidFill>
                <a:latin typeface="Candara" pitchFamily="34" charset="0"/>
                <a:ea typeface="+mj-ea"/>
                <a:cs typeface="+mj-cs"/>
              </a:rPr>
              <a:t> </a:t>
            </a:r>
            <a:r>
              <a:rPr lang="es-CO" sz="3300" b="1" dirty="0" err="1">
                <a:solidFill>
                  <a:srgbClr val="C00000"/>
                </a:solidFill>
                <a:latin typeface="Candara" pitchFamily="34" charset="0"/>
                <a:ea typeface="+mj-ea"/>
                <a:cs typeface="+mj-cs"/>
              </a:rPr>
              <a:t>the</a:t>
            </a:r>
            <a:r>
              <a:rPr lang="es-CO" sz="3300" b="1" dirty="0">
                <a:solidFill>
                  <a:srgbClr val="C00000"/>
                </a:solidFill>
                <a:latin typeface="Candara" pitchFamily="34" charset="0"/>
                <a:ea typeface="+mj-ea"/>
                <a:cs typeface="+mj-cs"/>
              </a:rPr>
              <a:t> </a:t>
            </a:r>
            <a:r>
              <a:rPr lang="es-CO" sz="3300" b="1" dirty="0" err="1">
                <a:solidFill>
                  <a:srgbClr val="C00000"/>
                </a:solidFill>
                <a:latin typeface="Candara" pitchFamily="34" charset="0"/>
                <a:ea typeface="+mj-ea"/>
                <a:cs typeface="+mj-cs"/>
              </a:rPr>
              <a:t>invitation</a:t>
            </a:r>
            <a:r>
              <a:rPr lang="es-CO" sz="3300" b="1" dirty="0">
                <a:solidFill>
                  <a:srgbClr val="C00000"/>
                </a:solidFill>
                <a:latin typeface="Candara" pitchFamily="34" charset="0"/>
                <a:ea typeface="+mj-ea"/>
                <a:cs typeface="+mj-cs"/>
              </a:rPr>
              <a:t> </a:t>
            </a:r>
            <a:r>
              <a:rPr lang="es-CO" sz="3300" b="1" dirty="0" err="1">
                <a:solidFill>
                  <a:srgbClr val="C00000"/>
                </a:solidFill>
                <a:latin typeface="Candara" pitchFamily="34" charset="0"/>
                <a:ea typeface="+mj-ea"/>
                <a:cs typeface="+mj-cs"/>
              </a:rPr>
              <a:t>to</a:t>
            </a:r>
            <a:r>
              <a:rPr lang="es-CO" sz="3300" b="1" dirty="0">
                <a:solidFill>
                  <a:srgbClr val="C00000"/>
                </a:solidFill>
                <a:latin typeface="Candara" pitchFamily="34" charset="0"/>
                <a:ea typeface="+mj-ea"/>
                <a:cs typeface="+mj-cs"/>
              </a:rPr>
              <a:t> </a:t>
            </a:r>
            <a:r>
              <a:rPr lang="es-CO" sz="3300" b="1" dirty="0" err="1">
                <a:solidFill>
                  <a:srgbClr val="C00000"/>
                </a:solidFill>
                <a:latin typeface="Candara" pitchFamily="34" charset="0"/>
                <a:ea typeface="+mj-ea"/>
                <a:cs typeface="+mj-cs"/>
              </a:rPr>
              <a:t>give</a:t>
            </a:r>
            <a:r>
              <a:rPr lang="es-CO" sz="3300" b="1" dirty="0">
                <a:solidFill>
                  <a:srgbClr val="C00000"/>
                </a:solidFill>
                <a:latin typeface="Candara" pitchFamily="34" charset="0"/>
                <a:ea typeface="+mj-ea"/>
                <a:cs typeface="+mj-cs"/>
              </a:rPr>
              <a:t>:</a:t>
            </a:r>
            <a:endParaRPr lang="en-US" dirty="0"/>
          </a:p>
        </p:txBody>
      </p:sp>
      <p:sp>
        <p:nvSpPr>
          <p:cNvPr id="5" name="Rectangle 4">
            <a:extLst>
              <a:ext uri="{FF2B5EF4-FFF2-40B4-BE49-F238E27FC236}">
                <a16:creationId xmlns:a16="http://schemas.microsoft.com/office/drawing/2014/main" id="{D98A0360-469E-40D1-ACE9-5059A0869DF8}"/>
              </a:ext>
            </a:extLst>
          </p:cNvPr>
          <p:cNvSpPr/>
          <p:nvPr/>
        </p:nvSpPr>
        <p:spPr>
          <a:xfrm>
            <a:off x="1042086" y="1859594"/>
            <a:ext cx="6576156" cy="3685111"/>
          </a:xfrm>
          <a:prstGeom prst="rect">
            <a:avLst/>
          </a:prstGeom>
        </p:spPr>
        <p:txBody>
          <a:bodyPr wrap="square">
            <a:spAutoFit/>
          </a:bodyPr>
          <a:lstStyle/>
          <a:p>
            <a:pPr lvl="0" defTabSz="685800">
              <a:lnSpc>
                <a:spcPct val="90000"/>
              </a:lnSpc>
              <a:spcBef>
                <a:spcPts val="750"/>
              </a:spcBef>
            </a:pPr>
            <a:r>
              <a:rPr lang="en-US" sz="3600" dirty="0">
                <a:solidFill>
                  <a:srgbClr val="20497A"/>
                </a:solidFill>
                <a:latin typeface="Candara" pitchFamily="34" charset="0"/>
                <a:cs typeface="Calibri" panose="020F0502020204030204" pitchFamily="34" charset="0"/>
              </a:rPr>
              <a:t>•</a:t>
            </a:r>
            <a:r>
              <a:rPr lang="en-US" sz="3600" dirty="0">
                <a:solidFill>
                  <a:srgbClr val="20497A"/>
                </a:solidFill>
                <a:latin typeface="Candara" pitchFamily="34" charset="0"/>
              </a:rPr>
              <a:t>In the first place, the prophet asked for water and this was what was most scarce at the time. Vs. 10.</a:t>
            </a:r>
          </a:p>
          <a:p>
            <a:pPr marL="171450" lvl="0" indent="-171450" defTabSz="685800">
              <a:lnSpc>
                <a:spcPct val="90000"/>
              </a:lnSpc>
              <a:spcBef>
                <a:spcPts val="750"/>
              </a:spcBef>
              <a:buFont typeface="Arial" panose="020B0604020202020204" pitchFamily="34" charset="0"/>
              <a:buChar char="•"/>
            </a:pPr>
            <a:r>
              <a:rPr lang="en-US" sz="3600" dirty="0">
                <a:solidFill>
                  <a:srgbClr val="20497A"/>
                </a:solidFill>
                <a:latin typeface="Candara" pitchFamily="34" charset="0"/>
              </a:rPr>
              <a:t>He asked her to give him bread to eat, when she no longer had flour. Vs. 12.</a:t>
            </a:r>
            <a:endParaRPr lang="es-CO" sz="3600" dirty="0">
              <a:solidFill>
                <a:srgbClr val="20497A"/>
              </a:solidFill>
              <a:latin typeface="Candara" pitchFamily="34" charset="0"/>
            </a:endParaRPr>
          </a:p>
        </p:txBody>
      </p:sp>
    </p:spTree>
    <p:extLst>
      <p:ext uri="{BB962C8B-B14F-4D97-AF65-F5344CB8AC3E}">
        <p14:creationId xmlns:p14="http://schemas.microsoft.com/office/powerpoint/2010/main" val="25294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BEA58BA5-C656-40A1-AC1F-C286AA635027}"/>
              </a:ext>
            </a:extLst>
          </p:cNvPr>
          <p:cNvSpPr/>
          <p:nvPr/>
        </p:nvSpPr>
        <p:spPr>
          <a:xfrm>
            <a:off x="1093912" y="1268760"/>
            <a:ext cx="6646440" cy="3785652"/>
          </a:xfrm>
          <a:prstGeom prst="rect">
            <a:avLst/>
          </a:prstGeom>
        </p:spPr>
        <p:txBody>
          <a:bodyPr wrap="square">
            <a:spAutoFit/>
          </a:bodyPr>
          <a:lstStyle/>
          <a:p>
            <a:r>
              <a:rPr lang="en-US" sz="4000" dirty="0">
                <a:solidFill>
                  <a:schemeClr val="accent1">
                    <a:lumMod val="75000"/>
                  </a:schemeClr>
                </a:solidFill>
              </a:rPr>
              <a:t>He asked her to make the food and give it to him first. Vs- 13.</a:t>
            </a:r>
          </a:p>
          <a:p>
            <a:endParaRPr lang="en-US" sz="4000" dirty="0">
              <a:solidFill>
                <a:schemeClr val="accent1">
                  <a:lumMod val="75000"/>
                </a:schemeClr>
              </a:solidFill>
            </a:endParaRPr>
          </a:p>
          <a:p>
            <a:r>
              <a:rPr lang="en-US" sz="4000" dirty="0">
                <a:solidFill>
                  <a:schemeClr val="accent1">
                    <a:lumMod val="75000"/>
                  </a:schemeClr>
                </a:solidFill>
              </a:rPr>
              <a:t>Once he ate then she made food for her and her son. </a:t>
            </a:r>
          </a:p>
          <a:p>
            <a:r>
              <a:rPr lang="en-US" sz="4000" dirty="0">
                <a:solidFill>
                  <a:schemeClr val="accent1">
                    <a:lumMod val="75000"/>
                  </a:schemeClr>
                </a:solidFill>
              </a:rPr>
              <a:t>Vs. 13.</a:t>
            </a:r>
          </a:p>
        </p:txBody>
      </p:sp>
    </p:spTree>
    <p:extLst>
      <p:ext uri="{BB962C8B-B14F-4D97-AF65-F5344CB8AC3E}">
        <p14:creationId xmlns:p14="http://schemas.microsoft.com/office/powerpoint/2010/main" val="239875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56" y="0"/>
            <a:ext cx="9144000" cy="6858000"/>
          </a:xfrm>
          <a:prstGeom prst="rect">
            <a:avLst/>
          </a:prstGeom>
        </p:spPr>
      </p:pic>
      <p:sp>
        <p:nvSpPr>
          <p:cNvPr id="2" name="Rectangle 1">
            <a:extLst>
              <a:ext uri="{FF2B5EF4-FFF2-40B4-BE49-F238E27FC236}">
                <a16:creationId xmlns:a16="http://schemas.microsoft.com/office/drawing/2014/main" id="{19E7EA0D-79E2-467A-A78C-F199BB5C2274}"/>
              </a:ext>
            </a:extLst>
          </p:cNvPr>
          <p:cNvSpPr/>
          <p:nvPr/>
        </p:nvSpPr>
        <p:spPr>
          <a:xfrm>
            <a:off x="1304764" y="1233353"/>
            <a:ext cx="6534472" cy="600164"/>
          </a:xfrm>
          <a:prstGeom prst="rect">
            <a:avLst/>
          </a:prstGeom>
        </p:spPr>
        <p:txBody>
          <a:bodyPr wrap="square">
            <a:spAutoFit/>
          </a:bodyPr>
          <a:lstStyle/>
          <a:p>
            <a:r>
              <a:rPr lang="es-CO" sz="3300" b="1" dirty="0" err="1">
                <a:solidFill>
                  <a:srgbClr val="C00000"/>
                </a:solidFill>
                <a:latin typeface="Candara" pitchFamily="34" charset="0"/>
                <a:ea typeface="+mj-ea"/>
                <a:cs typeface="+mj-cs"/>
              </a:rPr>
              <a:t>She</a:t>
            </a:r>
            <a:r>
              <a:rPr lang="es-CO" sz="3300" b="1" dirty="0">
                <a:solidFill>
                  <a:srgbClr val="C00000"/>
                </a:solidFill>
                <a:latin typeface="Candara" pitchFamily="34" charset="0"/>
                <a:ea typeface="+mj-ea"/>
                <a:cs typeface="+mj-cs"/>
              </a:rPr>
              <a:t> </a:t>
            </a:r>
            <a:r>
              <a:rPr lang="es-CO" sz="3300" b="1" dirty="0" err="1">
                <a:solidFill>
                  <a:srgbClr val="C00000"/>
                </a:solidFill>
                <a:latin typeface="Candara" pitchFamily="34" charset="0"/>
                <a:ea typeface="+mj-ea"/>
                <a:cs typeface="+mj-cs"/>
              </a:rPr>
              <a:t>believed</a:t>
            </a:r>
            <a:r>
              <a:rPr lang="es-CO" sz="3300" b="1" dirty="0">
                <a:solidFill>
                  <a:srgbClr val="C00000"/>
                </a:solidFill>
                <a:latin typeface="Candara" pitchFamily="34" charset="0"/>
                <a:ea typeface="+mj-ea"/>
                <a:cs typeface="+mj-cs"/>
              </a:rPr>
              <a:t> </a:t>
            </a:r>
            <a:r>
              <a:rPr lang="es-CO" sz="3300" b="1" dirty="0" err="1">
                <a:solidFill>
                  <a:srgbClr val="C00000"/>
                </a:solidFill>
                <a:latin typeface="Candara" pitchFamily="34" charset="0"/>
                <a:ea typeface="+mj-ea"/>
                <a:cs typeface="+mj-cs"/>
              </a:rPr>
              <a:t>the</a:t>
            </a:r>
            <a:r>
              <a:rPr lang="es-CO" sz="3300" b="1" dirty="0">
                <a:solidFill>
                  <a:srgbClr val="C00000"/>
                </a:solidFill>
                <a:latin typeface="Candara" pitchFamily="34" charset="0"/>
                <a:ea typeface="+mj-ea"/>
                <a:cs typeface="+mj-cs"/>
              </a:rPr>
              <a:t> </a:t>
            </a:r>
            <a:r>
              <a:rPr lang="es-CO" sz="3300" b="1" dirty="0" err="1">
                <a:solidFill>
                  <a:srgbClr val="C00000"/>
                </a:solidFill>
                <a:latin typeface="Candara" pitchFamily="34" charset="0"/>
                <a:ea typeface="+mj-ea"/>
                <a:cs typeface="+mj-cs"/>
              </a:rPr>
              <a:t>promise</a:t>
            </a:r>
            <a:r>
              <a:rPr lang="es-CO" sz="3300" b="1" dirty="0">
                <a:solidFill>
                  <a:srgbClr val="C00000"/>
                </a:solidFill>
                <a:latin typeface="Candara" pitchFamily="34" charset="0"/>
                <a:ea typeface="+mj-ea"/>
                <a:cs typeface="+mj-cs"/>
              </a:rPr>
              <a:t> </a:t>
            </a:r>
            <a:r>
              <a:rPr lang="es-CO" sz="3300" b="1" dirty="0" err="1">
                <a:solidFill>
                  <a:srgbClr val="C00000"/>
                </a:solidFill>
                <a:latin typeface="Candara" pitchFamily="34" charset="0"/>
                <a:ea typeface="+mj-ea"/>
                <a:cs typeface="+mj-cs"/>
              </a:rPr>
              <a:t>by</a:t>
            </a:r>
            <a:r>
              <a:rPr lang="es-CO" sz="3300" b="1" dirty="0">
                <a:solidFill>
                  <a:srgbClr val="C00000"/>
                </a:solidFill>
                <a:latin typeface="Candara" pitchFamily="34" charset="0"/>
                <a:ea typeface="+mj-ea"/>
                <a:cs typeface="+mj-cs"/>
              </a:rPr>
              <a:t> </a:t>
            </a:r>
            <a:r>
              <a:rPr lang="es-CO" sz="3300" b="1" dirty="0" err="1">
                <a:solidFill>
                  <a:srgbClr val="C00000"/>
                </a:solidFill>
                <a:latin typeface="Candara" pitchFamily="34" charset="0"/>
                <a:ea typeface="+mj-ea"/>
                <a:cs typeface="+mj-cs"/>
              </a:rPr>
              <a:t>faith</a:t>
            </a:r>
            <a:r>
              <a:rPr lang="es-CO" sz="3300" b="1" dirty="0">
                <a:solidFill>
                  <a:srgbClr val="C00000"/>
                </a:solidFill>
                <a:latin typeface="Candara" pitchFamily="34" charset="0"/>
                <a:ea typeface="+mj-ea"/>
                <a:cs typeface="+mj-cs"/>
              </a:rPr>
              <a:t>:</a:t>
            </a:r>
            <a:endParaRPr lang="en-US" dirty="0"/>
          </a:p>
        </p:txBody>
      </p:sp>
      <p:sp>
        <p:nvSpPr>
          <p:cNvPr id="5" name="Rectangle 4">
            <a:extLst>
              <a:ext uri="{FF2B5EF4-FFF2-40B4-BE49-F238E27FC236}">
                <a16:creationId xmlns:a16="http://schemas.microsoft.com/office/drawing/2014/main" id="{849F07F1-4724-4FAE-8438-9E3457E3FB47}"/>
              </a:ext>
            </a:extLst>
          </p:cNvPr>
          <p:cNvSpPr/>
          <p:nvPr/>
        </p:nvSpPr>
        <p:spPr>
          <a:xfrm>
            <a:off x="1304764" y="2080646"/>
            <a:ext cx="6102424" cy="3621504"/>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US" sz="4000" dirty="0">
                <a:solidFill>
                  <a:srgbClr val="20497A"/>
                </a:solidFill>
                <a:latin typeface="Candara" pitchFamily="34" charset="0"/>
              </a:rPr>
              <a:t>The flour of the jar will not be used </a:t>
            </a:r>
            <a:r>
              <a:rPr lang="en-US" sz="4000" dirty="0" err="1">
                <a:solidFill>
                  <a:srgbClr val="20497A"/>
                </a:solidFill>
                <a:latin typeface="Candara" pitchFamily="34" charset="0"/>
              </a:rPr>
              <a:t>lp</a:t>
            </a:r>
            <a:r>
              <a:rPr lang="en-US" sz="4000" dirty="0">
                <a:solidFill>
                  <a:srgbClr val="20497A"/>
                </a:solidFill>
                <a:latin typeface="Candara" pitchFamily="34" charset="0"/>
              </a:rPr>
              <a:t>. Vs. 14.</a:t>
            </a:r>
          </a:p>
          <a:p>
            <a:pPr marL="171450" lvl="0" indent="-171450" defTabSz="685800">
              <a:lnSpc>
                <a:spcPct val="90000"/>
              </a:lnSpc>
              <a:spcBef>
                <a:spcPts val="750"/>
              </a:spcBef>
              <a:buFont typeface="Arial" panose="020B0604020202020204" pitchFamily="34" charset="0"/>
              <a:buChar char="•"/>
            </a:pPr>
            <a:r>
              <a:rPr lang="en-US" sz="4000" dirty="0">
                <a:solidFill>
                  <a:srgbClr val="20497A"/>
                </a:solidFill>
                <a:latin typeface="Candara" pitchFamily="34" charset="0"/>
              </a:rPr>
              <a:t>The oil in the vessel will not decrease. Vs- 14.</a:t>
            </a:r>
          </a:p>
          <a:p>
            <a:pPr marL="171450" lvl="0" indent="-171450" defTabSz="685800">
              <a:lnSpc>
                <a:spcPct val="90000"/>
              </a:lnSpc>
              <a:spcBef>
                <a:spcPts val="750"/>
              </a:spcBef>
              <a:buFont typeface="Arial" panose="020B0604020202020204" pitchFamily="34" charset="0"/>
              <a:buChar char="•"/>
            </a:pPr>
            <a:r>
              <a:rPr lang="en-US" sz="4000" dirty="0">
                <a:solidFill>
                  <a:srgbClr val="20497A"/>
                </a:solidFill>
                <a:latin typeface="Candara" pitchFamily="34" charset="0"/>
              </a:rPr>
              <a:t>Jehovah will send rain to the earth. Vs. 14 </a:t>
            </a:r>
            <a:r>
              <a:rPr lang="en-US" sz="4000" dirty="0" err="1">
                <a:solidFill>
                  <a:srgbClr val="20497A"/>
                </a:solidFill>
                <a:latin typeface="Candara" pitchFamily="34" charset="0"/>
              </a:rPr>
              <a:t>lp</a:t>
            </a:r>
            <a:r>
              <a:rPr lang="en-US" sz="4000" dirty="0">
                <a:solidFill>
                  <a:srgbClr val="20497A"/>
                </a:solidFill>
                <a:latin typeface="Candara" pitchFamily="34" charset="0"/>
              </a:rPr>
              <a:t>.</a:t>
            </a:r>
            <a:endParaRPr lang="es-CO" sz="4000" dirty="0">
              <a:solidFill>
                <a:srgbClr val="20497A"/>
              </a:solidFill>
              <a:latin typeface="Candara" pitchFamily="34" charset="0"/>
            </a:endParaRPr>
          </a:p>
        </p:txBody>
      </p:sp>
    </p:spTree>
    <p:extLst>
      <p:ext uri="{BB962C8B-B14F-4D97-AF65-F5344CB8AC3E}">
        <p14:creationId xmlns:p14="http://schemas.microsoft.com/office/powerpoint/2010/main" val="173244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600"/>
            <a:ext cx="9144000" cy="6858000"/>
          </a:xfrm>
          <a:prstGeom prst="rect">
            <a:avLst/>
          </a:prstGeom>
        </p:spPr>
      </p:pic>
      <p:sp>
        <p:nvSpPr>
          <p:cNvPr id="2" name="Rectangle 1">
            <a:extLst>
              <a:ext uri="{FF2B5EF4-FFF2-40B4-BE49-F238E27FC236}">
                <a16:creationId xmlns:a16="http://schemas.microsoft.com/office/drawing/2014/main" id="{6CAFF212-8A52-436D-9F1E-69E533E02415}"/>
              </a:ext>
            </a:extLst>
          </p:cNvPr>
          <p:cNvSpPr/>
          <p:nvPr/>
        </p:nvSpPr>
        <p:spPr>
          <a:xfrm>
            <a:off x="1115616" y="1147350"/>
            <a:ext cx="6958608" cy="3953903"/>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US" sz="4400" dirty="0">
                <a:solidFill>
                  <a:srgbClr val="20497A"/>
                </a:solidFill>
                <a:latin typeface="Candara" pitchFamily="34" charset="0"/>
              </a:rPr>
              <a:t>"Then she went and did as Elijah told her ..." Vs. 15.</a:t>
            </a:r>
          </a:p>
          <a:p>
            <a:pPr marL="171450" lvl="0" indent="-171450" defTabSz="685800">
              <a:lnSpc>
                <a:spcPct val="90000"/>
              </a:lnSpc>
              <a:spcBef>
                <a:spcPts val="750"/>
              </a:spcBef>
              <a:buFont typeface="Arial" panose="020B0604020202020204" pitchFamily="34" charset="0"/>
              <a:buChar char="•"/>
            </a:pPr>
            <a:r>
              <a:rPr lang="en-US" sz="4400" dirty="0">
                <a:solidFill>
                  <a:srgbClr val="20497A"/>
                </a:solidFill>
                <a:latin typeface="Candara" pitchFamily="34" charset="0"/>
              </a:rPr>
              <a:t>then proved to be very obedient.</a:t>
            </a:r>
          </a:p>
          <a:p>
            <a:pPr marL="171450" lvl="0" indent="-171450" defTabSz="685800">
              <a:lnSpc>
                <a:spcPct val="90000"/>
              </a:lnSpc>
              <a:spcBef>
                <a:spcPts val="750"/>
              </a:spcBef>
              <a:buFont typeface="Arial" panose="020B0604020202020204" pitchFamily="34" charset="0"/>
              <a:buChar char="•"/>
            </a:pPr>
            <a:r>
              <a:rPr lang="en-US" sz="4400" dirty="0">
                <a:solidFill>
                  <a:srgbClr val="20497A"/>
                </a:solidFill>
                <a:latin typeface="Candara" pitchFamily="34" charset="0"/>
              </a:rPr>
              <a:t>She proved she trusted God fully.</a:t>
            </a:r>
            <a:endParaRPr lang="es-CO" sz="4400" dirty="0">
              <a:solidFill>
                <a:srgbClr val="20497A"/>
              </a:solidFill>
              <a:latin typeface="Candara" pitchFamily="34" charset="0"/>
            </a:endParaRPr>
          </a:p>
        </p:txBody>
      </p:sp>
    </p:spTree>
    <p:extLst>
      <p:ext uri="{BB962C8B-B14F-4D97-AF65-F5344CB8AC3E}">
        <p14:creationId xmlns:p14="http://schemas.microsoft.com/office/powerpoint/2010/main" val="148465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446EB0B1-C9E0-4A4C-912D-8D0B3C711FD0}"/>
              </a:ext>
            </a:extLst>
          </p:cNvPr>
          <p:cNvSpPr/>
          <p:nvPr/>
        </p:nvSpPr>
        <p:spPr>
          <a:xfrm>
            <a:off x="1043608" y="1170896"/>
            <a:ext cx="6563072" cy="4729500"/>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US" sz="4000" dirty="0">
                <a:solidFill>
                  <a:srgbClr val="20497A"/>
                </a:solidFill>
                <a:latin typeface="Candara" pitchFamily="34" charset="0"/>
              </a:rPr>
              <a:t>She accepted that obedience and faithfulness are above self-interest.</a:t>
            </a:r>
          </a:p>
          <a:p>
            <a:pPr marL="171450" lvl="0" indent="-171450" defTabSz="685800">
              <a:lnSpc>
                <a:spcPct val="90000"/>
              </a:lnSpc>
              <a:spcBef>
                <a:spcPts val="750"/>
              </a:spcBef>
              <a:buFont typeface="Arial" panose="020B0604020202020204" pitchFamily="34" charset="0"/>
              <a:buChar char="•"/>
            </a:pPr>
            <a:r>
              <a:rPr lang="en-US" sz="4000" dirty="0">
                <a:solidFill>
                  <a:srgbClr val="20497A"/>
                </a:solidFill>
                <a:latin typeface="Candara" pitchFamily="34" charset="0"/>
              </a:rPr>
              <a:t>She forgot herself to think of others.</a:t>
            </a:r>
          </a:p>
          <a:p>
            <a:pPr marL="171450" lvl="0" indent="-171450" defTabSz="685800">
              <a:lnSpc>
                <a:spcPct val="90000"/>
              </a:lnSpc>
              <a:spcBef>
                <a:spcPts val="750"/>
              </a:spcBef>
              <a:buFont typeface="Arial" panose="020B0604020202020204" pitchFamily="34" charset="0"/>
              <a:buChar char="•"/>
            </a:pPr>
            <a:r>
              <a:rPr lang="en-US" sz="4000" dirty="0">
                <a:solidFill>
                  <a:srgbClr val="20497A"/>
                </a:solidFill>
                <a:latin typeface="Candara" pitchFamily="34" charset="0"/>
              </a:rPr>
              <a:t>She gave God the first place and then what was left was for her.</a:t>
            </a:r>
            <a:endParaRPr lang="es-CO" sz="4000" dirty="0">
              <a:solidFill>
                <a:srgbClr val="20497A"/>
              </a:solidFill>
              <a:latin typeface="Candara" pitchFamily="34" charset="0"/>
            </a:endParaRPr>
          </a:p>
        </p:txBody>
      </p:sp>
    </p:spTree>
    <p:extLst>
      <p:ext uri="{BB962C8B-B14F-4D97-AF65-F5344CB8AC3E}">
        <p14:creationId xmlns:p14="http://schemas.microsoft.com/office/powerpoint/2010/main" val="8522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3A544397-7B5F-47EB-BF9F-E5F258C7924E}"/>
              </a:ext>
            </a:extLst>
          </p:cNvPr>
          <p:cNvSpPr/>
          <p:nvPr/>
        </p:nvSpPr>
        <p:spPr>
          <a:xfrm>
            <a:off x="827584" y="1984151"/>
            <a:ext cx="7139136" cy="3605089"/>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US" sz="3200" b="1" dirty="0">
                <a:solidFill>
                  <a:srgbClr val="20497A"/>
                </a:solidFill>
                <a:latin typeface="Candara" pitchFamily="34" charset="0"/>
              </a:rPr>
              <a:t>The jar flour was never empty. Vs. 16.</a:t>
            </a:r>
          </a:p>
          <a:p>
            <a:pPr marL="171450" lvl="0" indent="-171450" defTabSz="685800">
              <a:lnSpc>
                <a:spcPct val="90000"/>
              </a:lnSpc>
              <a:spcBef>
                <a:spcPts val="750"/>
              </a:spcBef>
              <a:buFont typeface="Arial" panose="020B0604020202020204" pitchFamily="34" charset="0"/>
              <a:buChar char="•"/>
            </a:pPr>
            <a:r>
              <a:rPr lang="en-US" sz="3200" b="1" dirty="0">
                <a:solidFill>
                  <a:srgbClr val="20497A"/>
                </a:solidFill>
                <a:latin typeface="Candara" pitchFamily="34" charset="0"/>
              </a:rPr>
              <a:t>The oil in the vessel never waned. Vs. 16.</a:t>
            </a:r>
          </a:p>
          <a:p>
            <a:pPr marL="171450" lvl="0" indent="-171450" defTabSz="685800">
              <a:lnSpc>
                <a:spcPct val="90000"/>
              </a:lnSpc>
              <a:spcBef>
                <a:spcPts val="750"/>
              </a:spcBef>
              <a:buFont typeface="Arial" panose="020B0604020202020204" pitchFamily="34" charset="0"/>
              <a:buChar char="•"/>
            </a:pPr>
            <a:r>
              <a:rPr lang="en-US" sz="3200" b="1" dirty="0">
                <a:solidFill>
                  <a:srgbClr val="20497A"/>
                </a:solidFill>
                <a:latin typeface="Candara" pitchFamily="34" charset="0"/>
              </a:rPr>
              <a:t>She ate during the whole crisis. Vs. 15.</a:t>
            </a:r>
          </a:p>
          <a:p>
            <a:pPr marL="171450" lvl="0" indent="-171450" defTabSz="685800">
              <a:lnSpc>
                <a:spcPct val="90000"/>
              </a:lnSpc>
              <a:spcBef>
                <a:spcPts val="750"/>
              </a:spcBef>
              <a:buFont typeface="Arial" panose="020B0604020202020204" pitchFamily="34" charset="0"/>
              <a:buChar char="•"/>
            </a:pPr>
            <a:r>
              <a:rPr lang="en-US" sz="3200" b="1" dirty="0">
                <a:solidFill>
                  <a:srgbClr val="20497A"/>
                </a:solidFill>
                <a:latin typeface="Candara" pitchFamily="34" charset="0"/>
              </a:rPr>
              <a:t>Her house also ate during all that drought.</a:t>
            </a:r>
          </a:p>
          <a:p>
            <a:pPr marL="171450" lvl="0" indent="-171450" defTabSz="685800">
              <a:lnSpc>
                <a:spcPct val="90000"/>
              </a:lnSpc>
              <a:spcBef>
                <a:spcPts val="750"/>
              </a:spcBef>
              <a:buFont typeface="Arial" panose="020B0604020202020204" pitchFamily="34" charset="0"/>
              <a:buChar char="•"/>
            </a:pPr>
            <a:r>
              <a:rPr lang="en-US" sz="3200" b="1" dirty="0">
                <a:solidFill>
                  <a:srgbClr val="20497A"/>
                </a:solidFill>
                <a:latin typeface="Candara" pitchFamily="34" charset="0"/>
              </a:rPr>
              <a:t>Her fidelity benefited her family. Vs. 15.</a:t>
            </a:r>
            <a:endParaRPr lang="es-CO" sz="3200" b="1" dirty="0">
              <a:solidFill>
                <a:srgbClr val="20497A"/>
              </a:solidFill>
              <a:latin typeface="Candara" pitchFamily="34" charset="0"/>
            </a:endParaRPr>
          </a:p>
        </p:txBody>
      </p:sp>
      <p:sp>
        <p:nvSpPr>
          <p:cNvPr id="5" name="Rectangle 4">
            <a:extLst>
              <a:ext uri="{FF2B5EF4-FFF2-40B4-BE49-F238E27FC236}">
                <a16:creationId xmlns:a16="http://schemas.microsoft.com/office/drawing/2014/main" id="{923B4E96-F288-4270-B9D0-2DA37FB4CBCF}"/>
              </a:ext>
            </a:extLst>
          </p:cNvPr>
          <p:cNvSpPr/>
          <p:nvPr/>
        </p:nvSpPr>
        <p:spPr>
          <a:xfrm>
            <a:off x="1537320" y="498738"/>
            <a:ext cx="5855568" cy="1107996"/>
          </a:xfrm>
          <a:prstGeom prst="rect">
            <a:avLst/>
          </a:prstGeom>
        </p:spPr>
        <p:txBody>
          <a:bodyPr wrap="square">
            <a:spAutoFit/>
          </a:bodyPr>
          <a:lstStyle/>
          <a:p>
            <a:r>
              <a:rPr lang="es-CO" sz="3300" b="1" dirty="0" err="1">
                <a:solidFill>
                  <a:srgbClr val="800000"/>
                </a:solidFill>
                <a:latin typeface="Candara" pitchFamily="34" charset="0"/>
                <a:ea typeface="+mj-ea"/>
                <a:cs typeface="+mj-cs"/>
              </a:rPr>
              <a:t>Her</a:t>
            </a:r>
            <a:r>
              <a:rPr lang="es-CO" sz="3300" b="1" dirty="0">
                <a:solidFill>
                  <a:srgbClr val="800000"/>
                </a:solidFill>
                <a:latin typeface="Candara" pitchFamily="34" charset="0"/>
                <a:ea typeface="+mj-ea"/>
                <a:cs typeface="+mj-cs"/>
              </a:rPr>
              <a:t> </a:t>
            </a:r>
            <a:r>
              <a:rPr lang="es-CO" sz="3300" b="1" dirty="0" err="1">
                <a:solidFill>
                  <a:srgbClr val="800000"/>
                </a:solidFill>
                <a:latin typeface="Candara" pitchFamily="34" charset="0"/>
                <a:ea typeface="+mj-ea"/>
                <a:cs typeface="+mj-cs"/>
              </a:rPr>
              <a:t>eyes</a:t>
            </a:r>
            <a:r>
              <a:rPr lang="es-CO" sz="3300" b="1" dirty="0">
                <a:solidFill>
                  <a:srgbClr val="800000"/>
                </a:solidFill>
                <a:latin typeface="Candara" pitchFamily="34" charset="0"/>
                <a:ea typeface="+mj-ea"/>
                <a:cs typeface="+mj-cs"/>
              </a:rPr>
              <a:t> </a:t>
            </a:r>
            <a:r>
              <a:rPr lang="es-CO" sz="3300" b="1" dirty="0" err="1">
                <a:solidFill>
                  <a:srgbClr val="800000"/>
                </a:solidFill>
                <a:latin typeface="Candara" pitchFamily="34" charset="0"/>
                <a:ea typeface="+mj-ea"/>
                <a:cs typeface="+mj-cs"/>
              </a:rPr>
              <a:t>saw</a:t>
            </a:r>
            <a:r>
              <a:rPr lang="es-CO" sz="3300" b="1" dirty="0">
                <a:solidFill>
                  <a:srgbClr val="800000"/>
                </a:solidFill>
                <a:latin typeface="Candara" pitchFamily="34" charset="0"/>
                <a:ea typeface="+mj-ea"/>
                <a:cs typeface="+mj-cs"/>
              </a:rPr>
              <a:t> </a:t>
            </a:r>
            <a:r>
              <a:rPr lang="es-CO" sz="3300" b="1" dirty="0" err="1">
                <a:solidFill>
                  <a:srgbClr val="800000"/>
                </a:solidFill>
                <a:latin typeface="Candara" pitchFamily="34" charset="0"/>
                <a:ea typeface="+mj-ea"/>
                <a:cs typeface="+mj-cs"/>
              </a:rPr>
              <a:t>the</a:t>
            </a:r>
            <a:r>
              <a:rPr lang="es-CO" sz="3300" b="1" dirty="0">
                <a:solidFill>
                  <a:srgbClr val="800000"/>
                </a:solidFill>
                <a:latin typeface="Candara" pitchFamily="34" charset="0"/>
                <a:ea typeface="+mj-ea"/>
                <a:cs typeface="+mj-cs"/>
              </a:rPr>
              <a:t> </a:t>
            </a:r>
            <a:r>
              <a:rPr lang="es-CO" sz="3300" b="1" dirty="0" err="1">
                <a:solidFill>
                  <a:srgbClr val="800000"/>
                </a:solidFill>
                <a:latin typeface="Candara" pitchFamily="34" charset="0"/>
                <a:ea typeface="+mj-ea"/>
                <a:cs typeface="+mj-cs"/>
              </a:rPr>
              <a:t>result</a:t>
            </a:r>
            <a:r>
              <a:rPr lang="es-CO" sz="3300" b="1" dirty="0">
                <a:solidFill>
                  <a:srgbClr val="800000"/>
                </a:solidFill>
                <a:latin typeface="Candara" pitchFamily="34" charset="0"/>
                <a:ea typeface="+mj-ea"/>
                <a:cs typeface="+mj-cs"/>
              </a:rPr>
              <a:t> </a:t>
            </a:r>
            <a:r>
              <a:rPr lang="es-CO" sz="3300" b="1" dirty="0" err="1">
                <a:solidFill>
                  <a:srgbClr val="800000"/>
                </a:solidFill>
                <a:latin typeface="Candara" pitchFamily="34" charset="0"/>
                <a:ea typeface="+mj-ea"/>
                <a:cs typeface="+mj-cs"/>
              </a:rPr>
              <a:t>of</a:t>
            </a:r>
            <a:r>
              <a:rPr lang="es-CO" sz="3300" b="1" dirty="0">
                <a:solidFill>
                  <a:srgbClr val="800000"/>
                </a:solidFill>
                <a:latin typeface="Candara" pitchFamily="34" charset="0"/>
                <a:ea typeface="+mj-ea"/>
                <a:cs typeface="+mj-cs"/>
              </a:rPr>
              <a:t> </a:t>
            </a:r>
            <a:r>
              <a:rPr lang="es-CO" sz="3300" b="1" dirty="0" err="1">
                <a:solidFill>
                  <a:srgbClr val="800000"/>
                </a:solidFill>
                <a:latin typeface="Candara" pitchFamily="34" charset="0"/>
                <a:ea typeface="+mj-ea"/>
                <a:cs typeface="+mj-cs"/>
              </a:rPr>
              <a:t>obeying</a:t>
            </a:r>
            <a:r>
              <a:rPr lang="es-CO" sz="3300" b="1" dirty="0">
                <a:solidFill>
                  <a:srgbClr val="800000"/>
                </a:solidFill>
                <a:latin typeface="Candara" pitchFamily="34" charset="0"/>
                <a:ea typeface="+mj-ea"/>
                <a:cs typeface="+mj-cs"/>
              </a:rPr>
              <a:t> </a:t>
            </a:r>
            <a:r>
              <a:rPr lang="es-CO" sz="3300" b="1" dirty="0" err="1">
                <a:solidFill>
                  <a:srgbClr val="800000"/>
                </a:solidFill>
                <a:latin typeface="Candara" pitchFamily="34" charset="0"/>
                <a:ea typeface="+mj-ea"/>
                <a:cs typeface="+mj-cs"/>
              </a:rPr>
              <a:t>without</a:t>
            </a:r>
            <a:r>
              <a:rPr lang="es-CO" sz="3300" b="1" dirty="0">
                <a:solidFill>
                  <a:srgbClr val="800000"/>
                </a:solidFill>
                <a:latin typeface="Candara" pitchFamily="34" charset="0"/>
                <a:ea typeface="+mj-ea"/>
                <a:cs typeface="+mj-cs"/>
              </a:rPr>
              <a:t> </a:t>
            </a:r>
            <a:r>
              <a:rPr lang="es-CO" sz="3300" b="1" dirty="0" err="1">
                <a:solidFill>
                  <a:srgbClr val="800000"/>
                </a:solidFill>
                <a:latin typeface="Candara" pitchFamily="34" charset="0"/>
                <a:ea typeface="+mj-ea"/>
                <a:cs typeface="+mj-cs"/>
              </a:rPr>
              <a:t>questioning</a:t>
            </a:r>
            <a:r>
              <a:rPr lang="es-CO" sz="3300" b="1" dirty="0">
                <a:solidFill>
                  <a:srgbClr val="800000"/>
                </a:solidFill>
                <a:latin typeface="Candara" pitchFamily="34" charset="0"/>
                <a:ea typeface="+mj-ea"/>
                <a:cs typeface="+mj-cs"/>
              </a:rPr>
              <a:t>:</a:t>
            </a:r>
            <a:endParaRPr lang="en-US" dirty="0"/>
          </a:p>
        </p:txBody>
      </p:sp>
    </p:spTree>
    <p:extLst>
      <p:ext uri="{BB962C8B-B14F-4D97-AF65-F5344CB8AC3E}">
        <p14:creationId xmlns:p14="http://schemas.microsoft.com/office/powerpoint/2010/main" val="136073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BD6A92FE-E181-4F16-9110-1FA72254CA41}"/>
              </a:ext>
            </a:extLst>
          </p:cNvPr>
          <p:cNvSpPr/>
          <p:nvPr/>
        </p:nvSpPr>
        <p:spPr>
          <a:xfrm>
            <a:off x="2123728" y="908720"/>
            <a:ext cx="4544834" cy="600164"/>
          </a:xfrm>
          <a:prstGeom prst="rect">
            <a:avLst/>
          </a:prstGeom>
        </p:spPr>
        <p:txBody>
          <a:bodyPr wrap="none">
            <a:spAutoFit/>
          </a:bodyPr>
          <a:lstStyle/>
          <a:p>
            <a:r>
              <a:rPr lang="es-CO" sz="3300" b="1" dirty="0">
                <a:solidFill>
                  <a:srgbClr val="C00000"/>
                </a:solidFill>
                <a:latin typeface="Candara" pitchFamily="34" charset="0"/>
                <a:ea typeface="+mj-ea"/>
                <a:cs typeface="+mj-cs"/>
              </a:rPr>
              <a:t>A final trial </a:t>
            </a:r>
            <a:r>
              <a:rPr lang="es-CO" sz="3300" b="1" dirty="0" err="1">
                <a:solidFill>
                  <a:srgbClr val="C00000"/>
                </a:solidFill>
                <a:latin typeface="Candara" pitchFamily="34" charset="0"/>
                <a:ea typeface="+mj-ea"/>
                <a:cs typeface="+mj-cs"/>
              </a:rPr>
              <a:t>awaited</a:t>
            </a:r>
            <a:r>
              <a:rPr lang="es-CO" sz="3300" b="1" dirty="0">
                <a:solidFill>
                  <a:srgbClr val="C00000"/>
                </a:solidFill>
                <a:latin typeface="Candara" pitchFamily="34" charset="0"/>
                <a:ea typeface="+mj-ea"/>
                <a:cs typeface="+mj-cs"/>
              </a:rPr>
              <a:t> </a:t>
            </a:r>
            <a:r>
              <a:rPr lang="es-CO" sz="3300" b="1" dirty="0" err="1">
                <a:solidFill>
                  <a:srgbClr val="C00000"/>
                </a:solidFill>
                <a:latin typeface="Candara" pitchFamily="34" charset="0"/>
                <a:ea typeface="+mj-ea"/>
                <a:cs typeface="+mj-cs"/>
              </a:rPr>
              <a:t>her</a:t>
            </a:r>
            <a:r>
              <a:rPr lang="es-CO" sz="3300" b="1" dirty="0">
                <a:solidFill>
                  <a:srgbClr val="C00000"/>
                </a:solidFill>
                <a:latin typeface="Candara" pitchFamily="34" charset="0"/>
                <a:ea typeface="+mj-ea"/>
                <a:cs typeface="+mj-cs"/>
              </a:rPr>
              <a:t>:</a:t>
            </a:r>
            <a:endParaRPr lang="en-US" dirty="0"/>
          </a:p>
        </p:txBody>
      </p:sp>
      <p:sp>
        <p:nvSpPr>
          <p:cNvPr id="5" name="Rectangle 4">
            <a:extLst>
              <a:ext uri="{FF2B5EF4-FFF2-40B4-BE49-F238E27FC236}">
                <a16:creationId xmlns:a16="http://schemas.microsoft.com/office/drawing/2014/main" id="{EBF0D341-8658-4758-A4F6-A67C34F53C90}"/>
              </a:ext>
            </a:extLst>
          </p:cNvPr>
          <p:cNvSpPr/>
          <p:nvPr/>
        </p:nvSpPr>
        <p:spPr>
          <a:xfrm>
            <a:off x="1043608" y="1801536"/>
            <a:ext cx="6563072" cy="3787704"/>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s-CO" sz="3600" dirty="0" err="1">
                <a:solidFill>
                  <a:srgbClr val="20497A"/>
                </a:solidFill>
                <a:latin typeface="Candara" pitchFamily="34" charset="0"/>
              </a:rPr>
              <a:t>Her</a:t>
            </a:r>
            <a:r>
              <a:rPr lang="es-CO" sz="3600" dirty="0">
                <a:solidFill>
                  <a:srgbClr val="20497A"/>
                </a:solidFill>
                <a:latin typeface="Candara" pitchFamily="34" charset="0"/>
              </a:rPr>
              <a:t> son </a:t>
            </a:r>
            <a:r>
              <a:rPr lang="es-CO" sz="3600" dirty="0" err="1">
                <a:solidFill>
                  <a:srgbClr val="20497A"/>
                </a:solidFill>
                <a:latin typeface="Candara" pitchFamily="34" charset="0"/>
              </a:rPr>
              <a:t>got</a:t>
            </a:r>
            <a:r>
              <a:rPr lang="es-CO" sz="3600" dirty="0">
                <a:solidFill>
                  <a:srgbClr val="20497A"/>
                </a:solidFill>
                <a:latin typeface="Candara" pitchFamily="34" charset="0"/>
              </a:rPr>
              <a:t> </a:t>
            </a:r>
            <a:r>
              <a:rPr lang="es-CO" sz="3600" dirty="0" err="1">
                <a:solidFill>
                  <a:srgbClr val="20497A"/>
                </a:solidFill>
                <a:latin typeface="Candara" pitchFamily="34" charset="0"/>
              </a:rPr>
              <a:t>sick</a:t>
            </a:r>
            <a:r>
              <a:rPr lang="es-CO" sz="3600" dirty="0">
                <a:solidFill>
                  <a:srgbClr val="20497A"/>
                </a:solidFill>
                <a:latin typeface="Candara" pitchFamily="34" charset="0"/>
              </a:rPr>
              <a:t> and </a:t>
            </a:r>
            <a:r>
              <a:rPr lang="es-CO" sz="3600" dirty="0" err="1">
                <a:solidFill>
                  <a:srgbClr val="20497A"/>
                </a:solidFill>
                <a:latin typeface="Candara" pitchFamily="34" charset="0"/>
              </a:rPr>
              <a:t>died</a:t>
            </a:r>
            <a:r>
              <a:rPr lang="es-CO" sz="3600" dirty="0">
                <a:solidFill>
                  <a:srgbClr val="20497A"/>
                </a:solidFill>
                <a:latin typeface="Candara" pitchFamily="34" charset="0"/>
              </a:rPr>
              <a:t>. </a:t>
            </a:r>
          </a:p>
          <a:p>
            <a:pPr lvl="0" defTabSz="685800">
              <a:lnSpc>
                <a:spcPct val="90000"/>
              </a:lnSpc>
              <a:spcBef>
                <a:spcPts val="750"/>
              </a:spcBef>
            </a:pPr>
            <a:r>
              <a:rPr lang="es-CO" sz="3600" dirty="0">
                <a:solidFill>
                  <a:srgbClr val="FF0000"/>
                </a:solidFill>
                <a:latin typeface="Candara" pitchFamily="34" charset="0"/>
              </a:rPr>
              <a:t>  1Kings 17:17-18.</a:t>
            </a:r>
          </a:p>
          <a:p>
            <a:pPr marL="171450" lvl="0" indent="-171450" defTabSz="685800">
              <a:lnSpc>
                <a:spcPct val="90000"/>
              </a:lnSpc>
              <a:spcBef>
                <a:spcPts val="750"/>
              </a:spcBef>
              <a:buFont typeface="Arial" panose="020B0604020202020204" pitchFamily="34" charset="0"/>
              <a:buChar char="•"/>
            </a:pPr>
            <a:r>
              <a:rPr lang="es-CO" sz="3600" dirty="0">
                <a:solidFill>
                  <a:srgbClr val="20497A"/>
                </a:solidFill>
                <a:latin typeface="Candara" pitchFamily="34" charset="0"/>
              </a:rPr>
              <a:t> </a:t>
            </a:r>
            <a:r>
              <a:rPr lang="es-CO" sz="3600" i="1" dirty="0">
                <a:solidFill>
                  <a:srgbClr val="20497A"/>
                </a:solidFill>
                <a:latin typeface="Candara" pitchFamily="34" charset="0"/>
              </a:rPr>
              <a:t>“</a:t>
            </a:r>
            <a:r>
              <a:rPr lang="en-US" sz="3600" i="1" dirty="0">
                <a:solidFill>
                  <a:srgbClr val="20497A"/>
                </a:solidFill>
                <a:latin typeface="Candara" pitchFamily="34" charset="0"/>
              </a:rPr>
              <a:t>Some time later the son of the woman who owned the house became ill. He grew worse and worse, and finally stopped breathing.</a:t>
            </a:r>
            <a:r>
              <a:rPr lang="es-CO" sz="3600" i="1" dirty="0">
                <a:solidFill>
                  <a:srgbClr val="20497A"/>
                </a:solidFill>
                <a:latin typeface="Candara" pitchFamily="34" charset="0"/>
              </a:rPr>
              <a:t>”. </a:t>
            </a:r>
            <a:r>
              <a:rPr lang="es-CO" sz="3600" i="1" dirty="0">
                <a:solidFill>
                  <a:srgbClr val="FF0000"/>
                </a:solidFill>
                <a:latin typeface="Candara" pitchFamily="34" charset="0"/>
              </a:rPr>
              <a:t>1Kings 17:17 NIV</a:t>
            </a:r>
          </a:p>
        </p:txBody>
      </p:sp>
    </p:spTree>
    <p:extLst>
      <p:ext uri="{BB962C8B-B14F-4D97-AF65-F5344CB8AC3E}">
        <p14:creationId xmlns:p14="http://schemas.microsoft.com/office/powerpoint/2010/main" val="94020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72" y="0"/>
            <a:ext cx="9144000" cy="6858000"/>
          </a:xfrm>
          <a:prstGeom prst="rect">
            <a:avLst/>
          </a:prstGeom>
        </p:spPr>
      </p:pic>
      <p:sp>
        <p:nvSpPr>
          <p:cNvPr id="2" name="Rectangle 1">
            <a:extLst>
              <a:ext uri="{FF2B5EF4-FFF2-40B4-BE49-F238E27FC236}">
                <a16:creationId xmlns:a16="http://schemas.microsoft.com/office/drawing/2014/main" id="{0879EE3B-2D38-450E-BA86-F8EDFA72EE09}"/>
              </a:ext>
            </a:extLst>
          </p:cNvPr>
          <p:cNvSpPr/>
          <p:nvPr/>
        </p:nvSpPr>
        <p:spPr>
          <a:xfrm>
            <a:off x="1130559" y="1503344"/>
            <a:ext cx="6491064" cy="3851311"/>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s-CO" sz="4400" dirty="0" err="1">
                <a:solidFill>
                  <a:srgbClr val="20497A"/>
                </a:solidFill>
                <a:latin typeface="Candara" pitchFamily="34" charset="0"/>
              </a:rPr>
              <a:t>God</a:t>
            </a:r>
            <a:r>
              <a:rPr lang="es-CO" sz="4400" dirty="0">
                <a:solidFill>
                  <a:srgbClr val="20497A"/>
                </a:solidFill>
                <a:latin typeface="Candara" pitchFamily="34" charset="0"/>
              </a:rPr>
              <a:t>, as a </a:t>
            </a:r>
            <a:r>
              <a:rPr lang="es-CO" sz="4400" dirty="0" err="1">
                <a:solidFill>
                  <a:srgbClr val="20497A"/>
                </a:solidFill>
                <a:latin typeface="Candara" pitchFamily="34" charset="0"/>
              </a:rPr>
              <a:t>reward</a:t>
            </a:r>
            <a:r>
              <a:rPr lang="es-CO" sz="4400" dirty="0">
                <a:solidFill>
                  <a:srgbClr val="20497A"/>
                </a:solidFill>
                <a:latin typeface="Candara" pitchFamily="34" charset="0"/>
              </a:rPr>
              <a:t> </a:t>
            </a:r>
            <a:r>
              <a:rPr lang="es-CO" sz="4400" dirty="0" err="1">
                <a:solidFill>
                  <a:srgbClr val="20497A"/>
                </a:solidFill>
                <a:latin typeface="Candara" pitchFamily="34" charset="0"/>
              </a:rPr>
              <a:t>for</a:t>
            </a:r>
            <a:r>
              <a:rPr lang="es-CO" sz="4400" dirty="0">
                <a:solidFill>
                  <a:srgbClr val="20497A"/>
                </a:solidFill>
                <a:latin typeface="Candara" pitchFamily="34" charset="0"/>
              </a:rPr>
              <a:t> </a:t>
            </a:r>
            <a:r>
              <a:rPr lang="es-CO" sz="4400" dirty="0" err="1">
                <a:solidFill>
                  <a:srgbClr val="20497A"/>
                </a:solidFill>
                <a:latin typeface="Candara" pitchFamily="34" charset="0"/>
              </a:rPr>
              <a:t>her</a:t>
            </a:r>
            <a:r>
              <a:rPr lang="es-CO" sz="4400" dirty="0">
                <a:solidFill>
                  <a:srgbClr val="20497A"/>
                </a:solidFill>
                <a:latin typeface="Candara" pitchFamily="34" charset="0"/>
              </a:rPr>
              <a:t> </a:t>
            </a:r>
            <a:r>
              <a:rPr lang="es-CO" sz="4400" dirty="0" err="1">
                <a:solidFill>
                  <a:srgbClr val="20497A"/>
                </a:solidFill>
                <a:latin typeface="Candara" pitchFamily="34" charset="0"/>
              </a:rPr>
              <a:t>faithfulness</a:t>
            </a:r>
            <a:r>
              <a:rPr lang="es-CO" sz="4400" dirty="0">
                <a:solidFill>
                  <a:srgbClr val="20497A"/>
                </a:solidFill>
                <a:latin typeface="Candara" pitchFamily="34" charset="0"/>
              </a:rPr>
              <a:t> and </a:t>
            </a:r>
            <a:r>
              <a:rPr lang="es-CO" sz="4400" dirty="0" err="1">
                <a:solidFill>
                  <a:srgbClr val="20497A"/>
                </a:solidFill>
                <a:latin typeface="Candara" pitchFamily="34" charset="0"/>
              </a:rPr>
              <a:t>obedience</a:t>
            </a:r>
            <a:r>
              <a:rPr lang="es-CO" sz="4400" dirty="0">
                <a:solidFill>
                  <a:srgbClr val="20497A"/>
                </a:solidFill>
                <a:latin typeface="Candara" pitchFamily="34" charset="0"/>
              </a:rPr>
              <a:t>, </a:t>
            </a:r>
            <a:r>
              <a:rPr lang="es-CO" sz="4400" dirty="0" err="1">
                <a:solidFill>
                  <a:srgbClr val="20497A"/>
                </a:solidFill>
                <a:latin typeface="Candara" pitchFamily="34" charset="0"/>
              </a:rPr>
              <a:t>resurrected</a:t>
            </a:r>
            <a:r>
              <a:rPr lang="es-CO" sz="4400" dirty="0">
                <a:solidFill>
                  <a:srgbClr val="20497A"/>
                </a:solidFill>
                <a:latin typeface="Candara" pitchFamily="34" charset="0"/>
              </a:rPr>
              <a:t> </a:t>
            </a:r>
            <a:r>
              <a:rPr lang="es-CO" sz="4400" dirty="0" err="1">
                <a:solidFill>
                  <a:srgbClr val="20497A"/>
                </a:solidFill>
                <a:latin typeface="Candara" pitchFamily="34" charset="0"/>
              </a:rPr>
              <a:t>her</a:t>
            </a:r>
            <a:r>
              <a:rPr lang="es-CO" sz="4400" dirty="0">
                <a:solidFill>
                  <a:srgbClr val="20497A"/>
                </a:solidFill>
                <a:latin typeface="Candara" pitchFamily="34" charset="0"/>
              </a:rPr>
              <a:t> son </a:t>
            </a:r>
            <a:r>
              <a:rPr lang="es-CO" sz="4400" dirty="0" err="1">
                <a:solidFill>
                  <a:srgbClr val="20497A"/>
                </a:solidFill>
                <a:latin typeface="Candara" pitchFamily="34" charset="0"/>
              </a:rPr>
              <a:t>through</a:t>
            </a:r>
            <a:r>
              <a:rPr lang="es-CO" sz="4400" dirty="0">
                <a:solidFill>
                  <a:srgbClr val="20497A"/>
                </a:solidFill>
                <a:latin typeface="Candara" pitchFamily="34" charset="0"/>
              </a:rPr>
              <a:t> </a:t>
            </a:r>
            <a:r>
              <a:rPr lang="es-CO" sz="4400" dirty="0" err="1">
                <a:solidFill>
                  <a:srgbClr val="20497A"/>
                </a:solidFill>
                <a:latin typeface="Candara" pitchFamily="34" charset="0"/>
              </a:rPr>
              <a:t>the</a:t>
            </a:r>
            <a:r>
              <a:rPr lang="es-CO" sz="4400" dirty="0">
                <a:solidFill>
                  <a:srgbClr val="20497A"/>
                </a:solidFill>
                <a:latin typeface="Candara" pitchFamily="34" charset="0"/>
              </a:rPr>
              <a:t> </a:t>
            </a:r>
            <a:r>
              <a:rPr lang="es-CO" sz="4400" dirty="0" err="1">
                <a:solidFill>
                  <a:srgbClr val="20497A"/>
                </a:solidFill>
                <a:latin typeface="Candara" pitchFamily="34" charset="0"/>
              </a:rPr>
              <a:t>prophet</a:t>
            </a:r>
            <a:r>
              <a:rPr lang="es-CO" sz="4400" dirty="0">
                <a:solidFill>
                  <a:srgbClr val="20497A"/>
                </a:solidFill>
                <a:latin typeface="Candara" pitchFamily="34" charset="0"/>
              </a:rPr>
              <a:t> </a:t>
            </a:r>
            <a:r>
              <a:rPr lang="es-CO" sz="4400" dirty="0" err="1">
                <a:solidFill>
                  <a:srgbClr val="20497A"/>
                </a:solidFill>
                <a:latin typeface="Candara" pitchFamily="34" charset="0"/>
              </a:rPr>
              <a:t>Elijah</a:t>
            </a:r>
            <a:r>
              <a:rPr lang="es-CO" sz="4400" dirty="0">
                <a:solidFill>
                  <a:srgbClr val="20497A"/>
                </a:solidFill>
                <a:latin typeface="Candara" pitchFamily="34" charset="0"/>
              </a:rPr>
              <a:t>. </a:t>
            </a:r>
            <a:r>
              <a:rPr lang="es-CO" sz="4400" i="1" dirty="0">
                <a:solidFill>
                  <a:srgbClr val="FF0000"/>
                </a:solidFill>
                <a:latin typeface="Candara" pitchFamily="34" charset="0"/>
              </a:rPr>
              <a:t> </a:t>
            </a:r>
          </a:p>
          <a:p>
            <a:pPr lvl="0" defTabSz="685800">
              <a:lnSpc>
                <a:spcPct val="90000"/>
              </a:lnSpc>
              <a:spcBef>
                <a:spcPts val="750"/>
              </a:spcBef>
            </a:pPr>
            <a:r>
              <a:rPr lang="es-CO" sz="4400" i="1" dirty="0">
                <a:solidFill>
                  <a:srgbClr val="FF0000"/>
                </a:solidFill>
                <a:latin typeface="Candara" pitchFamily="34" charset="0"/>
              </a:rPr>
              <a:t>1 Kings17:19-24</a:t>
            </a:r>
            <a:r>
              <a:rPr lang="es-CO" sz="2800" i="1" dirty="0">
                <a:solidFill>
                  <a:srgbClr val="FF0000"/>
                </a:solidFill>
              </a:rPr>
              <a:t>.</a:t>
            </a:r>
            <a:endParaRPr lang="es-CO" sz="2800" dirty="0">
              <a:solidFill>
                <a:srgbClr val="FF0000"/>
              </a:solidFill>
            </a:endParaRPr>
          </a:p>
        </p:txBody>
      </p:sp>
    </p:spTree>
    <p:extLst>
      <p:ext uri="{BB962C8B-B14F-4D97-AF65-F5344CB8AC3E}">
        <p14:creationId xmlns:p14="http://schemas.microsoft.com/office/powerpoint/2010/main" val="2766346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FAF4B3EF-A6B1-40E6-B36F-2CF59367C6B3}"/>
              </a:ext>
            </a:extLst>
          </p:cNvPr>
          <p:cNvSpPr/>
          <p:nvPr/>
        </p:nvSpPr>
        <p:spPr>
          <a:xfrm>
            <a:off x="1092696" y="1056042"/>
            <a:ext cx="6958608" cy="4745915"/>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s-CO" sz="4800" dirty="0">
                <a:solidFill>
                  <a:srgbClr val="20497A"/>
                </a:solidFill>
                <a:latin typeface="Candara" pitchFamily="34" charset="0"/>
              </a:rPr>
              <a:t>“</a:t>
            </a:r>
            <a:r>
              <a:rPr lang="en-US" sz="4800" dirty="0">
                <a:solidFill>
                  <a:srgbClr val="20497A"/>
                </a:solidFill>
                <a:latin typeface="Candara" pitchFamily="34" charset="0"/>
              </a:rPr>
              <a:t>Give me your son,” Elijah replied. He took him from her arms, carried him to the upper room where he was staying, and laid him on his bed.</a:t>
            </a:r>
            <a:r>
              <a:rPr lang="es-CO" sz="4800" dirty="0">
                <a:solidFill>
                  <a:srgbClr val="20497A"/>
                </a:solidFill>
                <a:latin typeface="Candara" pitchFamily="34" charset="0"/>
              </a:rPr>
              <a:t>” </a:t>
            </a:r>
            <a:r>
              <a:rPr lang="es-CO" sz="3600" dirty="0">
                <a:solidFill>
                  <a:srgbClr val="20497A"/>
                </a:solidFill>
                <a:latin typeface="Candara" pitchFamily="34" charset="0"/>
              </a:rPr>
              <a:t>Vs.19.</a:t>
            </a:r>
          </a:p>
        </p:txBody>
      </p:sp>
    </p:spTree>
    <p:extLst>
      <p:ext uri="{BB962C8B-B14F-4D97-AF65-F5344CB8AC3E}">
        <p14:creationId xmlns:p14="http://schemas.microsoft.com/office/powerpoint/2010/main" val="2850399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F3111FAB-2F69-41C7-9460-A17320268D1D}"/>
              </a:ext>
            </a:extLst>
          </p:cNvPr>
          <p:cNvSpPr/>
          <p:nvPr/>
        </p:nvSpPr>
        <p:spPr>
          <a:xfrm>
            <a:off x="1125960" y="1268760"/>
            <a:ext cx="6480720" cy="4154984"/>
          </a:xfrm>
          <a:prstGeom prst="rect">
            <a:avLst/>
          </a:prstGeom>
        </p:spPr>
        <p:txBody>
          <a:bodyPr wrap="square">
            <a:spAutoFit/>
          </a:bodyPr>
          <a:lstStyle/>
          <a:p>
            <a:r>
              <a:rPr lang="es-CO" sz="4400" dirty="0">
                <a:solidFill>
                  <a:srgbClr val="20497A"/>
                </a:solidFill>
                <a:latin typeface="Candara" pitchFamily="34" charset="0"/>
              </a:rPr>
              <a:t>“</a:t>
            </a:r>
            <a:r>
              <a:rPr lang="en-US" sz="4400" dirty="0">
                <a:solidFill>
                  <a:srgbClr val="20497A"/>
                </a:solidFill>
                <a:latin typeface="Candara" pitchFamily="34" charset="0"/>
              </a:rPr>
              <a:t>Then he stretched himself out on the boy three times and cried out to the Lord, “Lord my God, let this boy’s life return to him!”</a:t>
            </a:r>
            <a:r>
              <a:rPr lang="es-CO" sz="4400" dirty="0">
                <a:solidFill>
                  <a:srgbClr val="20497A"/>
                </a:solidFill>
                <a:latin typeface="Candara" pitchFamily="34" charset="0"/>
              </a:rPr>
              <a:t>    </a:t>
            </a:r>
            <a:r>
              <a:rPr lang="es-CO" sz="4000" dirty="0">
                <a:solidFill>
                  <a:srgbClr val="20497A"/>
                </a:solidFill>
                <a:latin typeface="Candara" pitchFamily="34" charset="0"/>
              </a:rPr>
              <a:t>Vs. 21</a:t>
            </a:r>
            <a:endParaRPr lang="en-US" dirty="0"/>
          </a:p>
        </p:txBody>
      </p:sp>
    </p:spTree>
    <p:extLst>
      <p:ext uri="{BB962C8B-B14F-4D97-AF65-F5344CB8AC3E}">
        <p14:creationId xmlns:p14="http://schemas.microsoft.com/office/powerpoint/2010/main" val="313635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7D5F2714-0874-489A-B385-F7D8657169E0}"/>
              </a:ext>
            </a:extLst>
          </p:cNvPr>
          <p:cNvSpPr/>
          <p:nvPr/>
        </p:nvSpPr>
        <p:spPr>
          <a:xfrm>
            <a:off x="755576" y="1124744"/>
            <a:ext cx="6984776" cy="4286302"/>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US" sz="3200" dirty="0">
                <a:solidFill>
                  <a:srgbClr val="20497A"/>
                </a:solidFill>
                <a:latin typeface="Candara" pitchFamily="34" charset="0"/>
              </a:rPr>
              <a:t>He presents the principles of stewardship clearly to the church.</a:t>
            </a:r>
          </a:p>
          <a:p>
            <a:pPr marL="171450" lvl="0" indent="-171450" defTabSz="685800">
              <a:lnSpc>
                <a:spcPct val="90000"/>
              </a:lnSpc>
              <a:spcBef>
                <a:spcPts val="750"/>
              </a:spcBef>
              <a:buFont typeface="Arial" panose="020B0604020202020204" pitchFamily="34" charset="0"/>
              <a:buChar char="•"/>
            </a:pPr>
            <a:r>
              <a:rPr lang="en-US" sz="3200" dirty="0">
                <a:solidFill>
                  <a:srgbClr val="20497A"/>
                </a:solidFill>
                <a:latin typeface="Candara" pitchFamily="34" charset="0"/>
              </a:rPr>
              <a:t>He assumes the responsibility of stewardship in his church without thinking that it is an issue that belongs only to the pastor.</a:t>
            </a:r>
          </a:p>
          <a:p>
            <a:pPr marL="171450" lvl="0" indent="-171450" defTabSz="685800">
              <a:lnSpc>
                <a:spcPct val="90000"/>
              </a:lnSpc>
              <a:spcBef>
                <a:spcPts val="750"/>
              </a:spcBef>
              <a:buFont typeface="Arial" panose="020B0604020202020204" pitchFamily="34" charset="0"/>
              <a:buChar char="•"/>
            </a:pPr>
            <a:r>
              <a:rPr lang="en-US" sz="3200" dirty="0">
                <a:solidFill>
                  <a:srgbClr val="20497A"/>
                </a:solidFill>
                <a:latin typeface="Candara" pitchFamily="34" charset="0"/>
              </a:rPr>
              <a:t>He does not allow wrong interpretations regarding the subject of tithes and offerings.</a:t>
            </a:r>
            <a:endParaRPr lang="es-CO" sz="3200" dirty="0">
              <a:solidFill>
                <a:srgbClr val="20497A"/>
              </a:solidFill>
            </a:endParaRPr>
          </a:p>
        </p:txBody>
      </p:sp>
    </p:spTree>
    <p:extLst>
      <p:ext uri="{BB962C8B-B14F-4D97-AF65-F5344CB8AC3E}">
        <p14:creationId xmlns:p14="http://schemas.microsoft.com/office/powerpoint/2010/main" val="24774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3CB08D64-70DA-4A31-844B-5F7EC1AC7E95}"/>
              </a:ext>
            </a:extLst>
          </p:cNvPr>
          <p:cNvSpPr/>
          <p:nvPr/>
        </p:nvSpPr>
        <p:spPr>
          <a:xfrm>
            <a:off x="710061" y="1268760"/>
            <a:ext cx="7723878" cy="4626908"/>
          </a:xfrm>
          <a:prstGeom prst="rect">
            <a:avLst/>
          </a:prstGeom>
        </p:spPr>
        <p:txBody>
          <a:bodyPr wrap="square">
            <a:spAutoFit/>
          </a:bodyPr>
          <a:lstStyle/>
          <a:p>
            <a:pPr lvl="0" defTabSz="685800">
              <a:lnSpc>
                <a:spcPct val="90000"/>
              </a:lnSpc>
              <a:spcBef>
                <a:spcPts val="750"/>
              </a:spcBef>
            </a:pPr>
            <a:r>
              <a:rPr lang="es-CO" sz="4000" dirty="0">
                <a:solidFill>
                  <a:srgbClr val="20497A"/>
                </a:solidFill>
                <a:latin typeface="Candara" pitchFamily="34" charset="0"/>
              </a:rPr>
              <a:t>“</a:t>
            </a:r>
            <a:r>
              <a:rPr lang="en-US" sz="4000" dirty="0">
                <a:solidFill>
                  <a:srgbClr val="20497A"/>
                </a:solidFill>
                <a:latin typeface="Candara" pitchFamily="34" charset="0"/>
              </a:rPr>
              <a:t>22. The Lord heard Elijah’s cry, and the boy’s life returned to him, and he lived. </a:t>
            </a:r>
          </a:p>
          <a:p>
            <a:pPr lvl="0" defTabSz="685800">
              <a:lnSpc>
                <a:spcPct val="90000"/>
              </a:lnSpc>
              <a:spcBef>
                <a:spcPts val="750"/>
              </a:spcBef>
            </a:pPr>
            <a:r>
              <a:rPr lang="en-US" sz="4000" dirty="0">
                <a:solidFill>
                  <a:srgbClr val="20497A"/>
                </a:solidFill>
                <a:latin typeface="Candara" pitchFamily="34" charset="0"/>
              </a:rPr>
              <a:t>23. Elijah picked up the child and carried him down from the room into the house. He gave him to his mother and said, “Look, your son is alive!”</a:t>
            </a:r>
            <a:r>
              <a:rPr lang="es-CO" sz="3600" dirty="0">
                <a:solidFill>
                  <a:srgbClr val="20497A"/>
                </a:solidFill>
                <a:latin typeface="Candara" pitchFamily="34" charset="0"/>
              </a:rPr>
              <a:t> </a:t>
            </a:r>
            <a:r>
              <a:rPr lang="es-CO" sz="3600" i="1" dirty="0">
                <a:solidFill>
                  <a:srgbClr val="20497A"/>
                </a:solidFill>
                <a:latin typeface="Candara" pitchFamily="34" charset="0"/>
              </a:rPr>
              <a:t>Vs. 22, 23.</a:t>
            </a:r>
          </a:p>
        </p:txBody>
      </p:sp>
    </p:spTree>
    <p:extLst>
      <p:ext uri="{BB962C8B-B14F-4D97-AF65-F5344CB8AC3E}">
        <p14:creationId xmlns:p14="http://schemas.microsoft.com/office/powerpoint/2010/main" val="155761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E8A24D4F-2291-4050-AF99-A3D910C7D153}"/>
              </a:ext>
            </a:extLst>
          </p:cNvPr>
          <p:cNvSpPr/>
          <p:nvPr/>
        </p:nvSpPr>
        <p:spPr>
          <a:xfrm>
            <a:off x="1545637" y="1249942"/>
            <a:ext cx="5770984" cy="4358116"/>
          </a:xfrm>
          <a:prstGeom prst="rect">
            <a:avLst/>
          </a:prstGeom>
        </p:spPr>
        <p:txBody>
          <a:bodyPr wrap="square">
            <a:spAutoFit/>
          </a:bodyPr>
          <a:lstStyle/>
          <a:p>
            <a:pPr lvl="0" defTabSz="685800">
              <a:lnSpc>
                <a:spcPct val="90000"/>
              </a:lnSpc>
              <a:spcBef>
                <a:spcPts val="750"/>
              </a:spcBef>
            </a:pPr>
            <a:r>
              <a:rPr lang="es-CO" sz="4400" dirty="0">
                <a:solidFill>
                  <a:srgbClr val="20497A"/>
                </a:solidFill>
                <a:latin typeface="Candara" pitchFamily="34" charset="0"/>
              </a:rPr>
              <a:t>“</a:t>
            </a:r>
            <a:r>
              <a:rPr lang="en-US" sz="4400" dirty="0">
                <a:solidFill>
                  <a:srgbClr val="20497A"/>
                </a:solidFill>
                <a:latin typeface="Candara" pitchFamily="34" charset="0"/>
              </a:rPr>
              <a:t>Then the woman said to Elijah, “Now I know that you are a man of God and that the word of the Lord from your mouth is the truth.”</a:t>
            </a:r>
            <a:r>
              <a:rPr lang="es-CO" sz="4400" dirty="0">
                <a:solidFill>
                  <a:srgbClr val="20497A"/>
                </a:solidFill>
                <a:latin typeface="Candara" pitchFamily="34" charset="0"/>
              </a:rPr>
              <a:t>   </a:t>
            </a:r>
            <a:r>
              <a:rPr lang="es-CO" sz="4000" i="1" dirty="0">
                <a:solidFill>
                  <a:srgbClr val="20497A"/>
                </a:solidFill>
                <a:latin typeface="Candara" pitchFamily="34" charset="0"/>
              </a:rPr>
              <a:t>Vs. 24</a:t>
            </a:r>
          </a:p>
        </p:txBody>
      </p:sp>
    </p:spTree>
    <p:extLst>
      <p:ext uri="{BB962C8B-B14F-4D97-AF65-F5344CB8AC3E}">
        <p14:creationId xmlns:p14="http://schemas.microsoft.com/office/powerpoint/2010/main" val="2261765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B1E937A2-7C47-42BD-B6D3-099C5E482C39}"/>
              </a:ext>
            </a:extLst>
          </p:cNvPr>
          <p:cNvSpPr/>
          <p:nvPr/>
        </p:nvSpPr>
        <p:spPr>
          <a:xfrm>
            <a:off x="1259632" y="787251"/>
            <a:ext cx="6203032" cy="5283498"/>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US" sz="3600" dirty="0">
                <a:solidFill>
                  <a:srgbClr val="20497A"/>
                </a:solidFill>
              </a:rPr>
              <a:t>In these two stories is summarized the difference between humbly obeying God and wanting to do our own will.</a:t>
            </a:r>
          </a:p>
          <a:p>
            <a:pPr marL="171450" lvl="0" indent="-171450" defTabSz="685800">
              <a:lnSpc>
                <a:spcPct val="90000"/>
              </a:lnSpc>
              <a:spcBef>
                <a:spcPts val="750"/>
              </a:spcBef>
              <a:buFont typeface="Arial" panose="020B0604020202020204" pitchFamily="34" charset="0"/>
              <a:buChar char="•"/>
            </a:pPr>
            <a:r>
              <a:rPr lang="en-US" sz="3600" dirty="0">
                <a:solidFill>
                  <a:srgbClr val="20497A"/>
                </a:solidFill>
              </a:rPr>
              <a:t>The disobedience of Ananias and Sapphira brought death.</a:t>
            </a:r>
          </a:p>
          <a:p>
            <a:pPr marL="171450" lvl="0" indent="-171450" defTabSz="685800">
              <a:lnSpc>
                <a:spcPct val="90000"/>
              </a:lnSpc>
              <a:spcBef>
                <a:spcPts val="750"/>
              </a:spcBef>
              <a:buFont typeface="Arial" panose="020B0604020202020204" pitchFamily="34" charset="0"/>
              <a:buChar char="•"/>
            </a:pPr>
            <a:r>
              <a:rPr lang="en-US" sz="3600" dirty="0">
                <a:solidFill>
                  <a:srgbClr val="20497A"/>
                </a:solidFill>
              </a:rPr>
              <a:t>The humble obedience of the widow of Zarephath, brought life.</a:t>
            </a:r>
            <a:endParaRPr lang="es-CO" sz="3600" dirty="0">
              <a:solidFill>
                <a:srgbClr val="20497A"/>
              </a:solidFill>
            </a:endParaRPr>
          </a:p>
        </p:txBody>
      </p:sp>
    </p:spTree>
    <p:extLst>
      <p:ext uri="{BB962C8B-B14F-4D97-AF65-F5344CB8AC3E}">
        <p14:creationId xmlns:p14="http://schemas.microsoft.com/office/powerpoint/2010/main" val="207153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408"/>
            <a:ext cx="9144000" cy="6858000"/>
          </a:xfrm>
          <a:prstGeom prst="rect">
            <a:avLst/>
          </a:prstGeom>
        </p:spPr>
      </p:pic>
      <p:sp>
        <p:nvSpPr>
          <p:cNvPr id="2" name="Rectangle 1">
            <a:extLst>
              <a:ext uri="{FF2B5EF4-FFF2-40B4-BE49-F238E27FC236}">
                <a16:creationId xmlns:a16="http://schemas.microsoft.com/office/drawing/2014/main" id="{79D2EE9B-24F9-4DD8-B8A3-EAD831E1E267}"/>
              </a:ext>
            </a:extLst>
          </p:cNvPr>
          <p:cNvSpPr/>
          <p:nvPr/>
        </p:nvSpPr>
        <p:spPr>
          <a:xfrm>
            <a:off x="1537320" y="2060848"/>
            <a:ext cx="5814392" cy="2308324"/>
          </a:xfrm>
          <a:prstGeom prst="rect">
            <a:avLst/>
          </a:prstGeom>
        </p:spPr>
        <p:txBody>
          <a:bodyPr wrap="square">
            <a:spAutoFit/>
          </a:bodyPr>
          <a:lstStyle/>
          <a:p>
            <a:r>
              <a:rPr lang="es-CO" sz="7200" b="1" dirty="0" err="1">
                <a:ln w="11430"/>
                <a:solidFill>
                  <a:srgbClr val="800000"/>
                </a:solidFill>
                <a:effectLst>
                  <a:outerShdw blurRad="50800" dist="39000" dir="5460000" algn="tl">
                    <a:srgbClr val="000000">
                      <a:alpha val="38000"/>
                    </a:srgbClr>
                  </a:outerShdw>
                </a:effectLst>
                <a:latin typeface="Candara" pitchFamily="34" charset="0"/>
                <a:ea typeface="+mj-ea"/>
                <a:cs typeface="+mj-cs"/>
              </a:rPr>
              <a:t>Reafirming</a:t>
            </a:r>
            <a:r>
              <a:rPr lang="es-CO" sz="7200" b="1" dirty="0">
                <a:ln w="11430"/>
                <a:solidFill>
                  <a:srgbClr val="800000"/>
                </a:solidFill>
                <a:effectLst>
                  <a:outerShdw blurRad="50800" dist="39000" dir="5460000" algn="tl">
                    <a:srgbClr val="000000">
                      <a:alpha val="38000"/>
                    </a:srgbClr>
                  </a:outerShdw>
                </a:effectLst>
                <a:latin typeface="Candara" pitchFamily="34" charset="0"/>
                <a:ea typeface="+mj-ea"/>
                <a:cs typeface="+mj-cs"/>
              </a:rPr>
              <a:t> </a:t>
            </a:r>
            <a:r>
              <a:rPr lang="es-CO" sz="7200" b="1" dirty="0" err="1">
                <a:ln w="11430"/>
                <a:solidFill>
                  <a:srgbClr val="800000"/>
                </a:solidFill>
                <a:effectLst>
                  <a:outerShdw blurRad="50800" dist="39000" dir="5460000" algn="tl">
                    <a:srgbClr val="000000">
                      <a:alpha val="38000"/>
                    </a:srgbClr>
                  </a:outerShdw>
                </a:effectLst>
                <a:latin typeface="Candara" pitchFamily="34" charset="0"/>
                <a:ea typeface="+mj-ea"/>
                <a:cs typeface="+mj-cs"/>
              </a:rPr>
              <a:t>our</a:t>
            </a:r>
            <a:r>
              <a:rPr lang="es-CO" sz="7200" b="1" dirty="0">
                <a:ln w="11430"/>
                <a:solidFill>
                  <a:srgbClr val="800000"/>
                </a:solidFill>
                <a:effectLst>
                  <a:outerShdw blurRad="50800" dist="39000" dir="5460000" algn="tl">
                    <a:srgbClr val="000000">
                      <a:alpha val="38000"/>
                    </a:srgbClr>
                  </a:outerShdw>
                </a:effectLst>
                <a:latin typeface="Candara" pitchFamily="34" charset="0"/>
                <a:ea typeface="+mj-ea"/>
                <a:cs typeface="+mj-cs"/>
              </a:rPr>
              <a:t> </a:t>
            </a:r>
            <a:r>
              <a:rPr lang="es-CO" sz="7200" b="1" dirty="0" err="1">
                <a:ln w="11430"/>
                <a:solidFill>
                  <a:srgbClr val="800000"/>
                </a:solidFill>
                <a:effectLst>
                  <a:outerShdw blurRad="50800" dist="39000" dir="5460000" algn="tl">
                    <a:srgbClr val="000000">
                      <a:alpha val="38000"/>
                    </a:srgbClr>
                  </a:outerShdw>
                </a:effectLst>
                <a:latin typeface="Candara" pitchFamily="34" charset="0"/>
                <a:ea typeface="+mj-ea"/>
                <a:cs typeface="+mj-cs"/>
              </a:rPr>
              <a:t>Study</a:t>
            </a:r>
            <a:endParaRPr lang="en-US" dirty="0"/>
          </a:p>
        </p:txBody>
      </p:sp>
    </p:spTree>
    <p:extLst>
      <p:ext uri="{BB962C8B-B14F-4D97-AF65-F5344CB8AC3E}">
        <p14:creationId xmlns:p14="http://schemas.microsoft.com/office/powerpoint/2010/main" val="433421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58" y="0"/>
            <a:ext cx="9144000" cy="6858000"/>
          </a:xfrm>
          <a:prstGeom prst="rect">
            <a:avLst/>
          </a:prstGeom>
        </p:spPr>
      </p:pic>
      <p:sp>
        <p:nvSpPr>
          <p:cNvPr id="2" name="Rectangle 1">
            <a:extLst>
              <a:ext uri="{FF2B5EF4-FFF2-40B4-BE49-F238E27FC236}">
                <a16:creationId xmlns:a16="http://schemas.microsoft.com/office/drawing/2014/main" id="{9549CECD-4207-4178-8239-7AD1C15A2684}"/>
              </a:ext>
            </a:extLst>
          </p:cNvPr>
          <p:cNvSpPr/>
          <p:nvPr/>
        </p:nvSpPr>
        <p:spPr>
          <a:xfrm>
            <a:off x="467544" y="1260263"/>
            <a:ext cx="7488832" cy="4934684"/>
          </a:xfrm>
          <a:prstGeom prst="rect">
            <a:avLst/>
          </a:prstGeom>
        </p:spPr>
        <p:txBody>
          <a:bodyPr wrap="square">
            <a:spAutoFit/>
          </a:bodyPr>
          <a:lstStyle/>
          <a:p>
            <a:pPr marL="514350" lvl="0" indent="-514350" defTabSz="685800">
              <a:lnSpc>
                <a:spcPct val="90000"/>
              </a:lnSpc>
              <a:spcBef>
                <a:spcPts val="750"/>
              </a:spcBef>
              <a:buFont typeface="+mj-lt"/>
              <a:buAutoNum type="arabicPeriod"/>
            </a:pPr>
            <a:r>
              <a:rPr lang="en-US" sz="3200" dirty="0">
                <a:solidFill>
                  <a:srgbClr val="20497A"/>
                </a:solidFill>
                <a:latin typeface="Candara" pitchFamily="34" charset="0"/>
              </a:rPr>
              <a:t>Write down four ways an elder can promote Stewardship.</a:t>
            </a:r>
          </a:p>
          <a:p>
            <a:pPr marL="514350" lvl="0" indent="-514350" defTabSz="685800">
              <a:lnSpc>
                <a:spcPct val="90000"/>
              </a:lnSpc>
              <a:spcBef>
                <a:spcPts val="750"/>
              </a:spcBef>
              <a:buFont typeface="+mj-lt"/>
              <a:buAutoNum type="arabicPeriod"/>
            </a:pPr>
            <a:r>
              <a:rPr lang="en-US" sz="3200" dirty="0">
                <a:solidFill>
                  <a:srgbClr val="20497A"/>
                </a:solidFill>
                <a:latin typeface="Candara" pitchFamily="34" charset="0"/>
              </a:rPr>
              <a:t>What should the elder teach the church regarding tithes?</a:t>
            </a:r>
          </a:p>
          <a:p>
            <a:pPr marL="514350" lvl="0" indent="-514350" defTabSz="685800">
              <a:lnSpc>
                <a:spcPct val="90000"/>
              </a:lnSpc>
              <a:spcBef>
                <a:spcPts val="750"/>
              </a:spcBef>
              <a:buFont typeface="+mj-lt"/>
              <a:buAutoNum type="arabicPeriod"/>
            </a:pPr>
            <a:r>
              <a:rPr lang="en-US" sz="3200" dirty="0">
                <a:solidFill>
                  <a:srgbClr val="20497A"/>
                </a:solidFill>
                <a:latin typeface="Candara" pitchFamily="34" charset="0"/>
              </a:rPr>
              <a:t>In the promotion of the offerings: What should an elder teach?</a:t>
            </a:r>
          </a:p>
          <a:p>
            <a:pPr marL="514350" lvl="0" indent="-514350" defTabSz="685800">
              <a:lnSpc>
                <a:spcPct val="90000"/>
              </a:lnSpc>
              <a:spcBef>
                <a:spcPts val="750"/>
              </a:spcBef>
              <a:buFont typeface="+mj-lt"/>
              <a:buAutoNum type="arabicPeriod"/>
            </a:pPr>
            <a:r>
              <a:rPr lang="en-US" sz="3200" dirty="0">
                <a:solidFill>
                  <a:srgbClr val="20497A"/>
                </a:solidFill>
                <a:latin typeface="Candara" pitchFamily="34" charset="0"/>
              </a:rPr>
              <a:t>The great lesson in the history of Ananias and Sapphira.</a:t>
            </a:r>
          </a:p>
          <a:p>
            <a:pPr marL="514350" lvl="0" indent="-514350" defTabSz="685800">
              <a:lnSpc>
                <a:spcPct val="90000"/>
              </a:lnSpc>
              <a:spcBef>
                <a:spcPts val="750"/>
              </a:spcBef>
              <a:buFont typeface="+mj-lt"/>
              <a:buAutoNum type="arabicPeriod"/>
            </a:pPr>
            <a:r>
              <a:rPr lang="en-US" sz="3200" dirty="0">
                <a:solidFill>
                  <a:srgbClr val="20497A"/>
                </a:solidFill>
                <a:latin typeface="Candara" pitchFamily="34" charset="0"/>
              </a:rPr>
              <a:t>The great lesson in the story of the widow of Zarephath and Elijah</a:t>
            </a:r>
            <a:r>
              <a:rPr lang="es-CO" sz="3200" dirty="0">
                <a:solidFill>
                  <a:srgbClr val="20497A"/>
                </a:solidFill>
                <a:latin typeface="Candara" pitchFamily="34" charset="0"/>
              </a:rPr>
              <a:t>.</a:t>
            </a:r>
          </a:p>
        </p:txBody>
      </p:sp>
    </p:spTree>
    <p:extLst>
      <p:ext uri="{BB962C8B-B14F-4D97-AF65-F5344CB8AC3E}">
        <p14:creationId xmlns:p14="http://schemas.microsoft.com/office/powerpoint/2010/main" val="3898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828E11B8-242B-4963-A20E-5AA0CA636538}"/>
              </a:ext>
            </a:extLst>
          </p:cNvPr>
          <p:cNvSpPr/>
          <p:nvPr/>
        </p:nvSpPr>
        <p:spPr>
          <a:xfrm>
            <a:off x="475726" y="994229"/>
            <a:ext cx="8539336" cy="5078313"/>
          </a:xfrm>
          <a:prstGeom prst="rect">
            <a:avLst/>
          </a:prstGeom>
        </p:spPr>
        <p:txBody>
          <a:bodyPr wrap="square">
            <a:spAutoFit/>
          </a:bodyPr>
          <a:lstStyle/>
          <a:p>
            <a:pPr lvl="0" defTabSz="685800">
              <a:lnSpc>
                <a:spcPct val="90000"/>
              </a:lnSpc>
              <a:spcBef>
                <a:spcPts val="750"/>
              </a:spcBef>
            </a:pPr>
            <a:r>
              <a:rPr lang="es-CO" sz="3600" i="1" dirty="0">
                <a:solidFill>
                  <a:srgbClr val="20497A"/>
                </a:solidFill>
                <a:latin typeface="Candara" pitchFamily="34" charset="0"/>
              </a:rPr>
              <a:t>“</a:t>
            </a:r>
            <a:r>
              <a:rPr lang="en-US" sz="3600" i="1" dirty="0">
                <a:solidFill>
                  <a:srgbClr val="20497A"/>
                </a:solidFill>
                <a:latin typeface="Candara" pitchFamily="34" charset="0"/>
              </a:rPr>
              <a:t>Those who hold positions of trust in the church should not be negligent, but they should see that the members are faithful in performing this duty.... Let the elders and officers of the church follow the direction of the Sacred Word, and urge upon their members the necessity of faithfulness in the payment of pledges, tithes, and offerings.—The Review and Herald, December 17, 1889.” </a:t>
            </a:r>
            <a:r>
              <a:rPr lang="en-US" sz="3600" i="1" dirty="0">
                <a:solidFill>
                  <a:srgbClr val="FF0000"/>
                </a:solidFill>
                <a:latin typeface="Candara" pitchFamily="34" charset="0"/>
              </a:rPr>
              <a:t>CS page 106.3</a:t>
            </a:r>
            <a:endParaRPr lang="es-CO" sz="3600" i="1" dirty="0">
              <a:solidFill>
                <a:srgbClr val="FF0000"/>
              </a:solidFill>
              <a:latin typeface="Candara" pitchFamily="34" charset="0"/>
            </a:endParaRPr>
          </a:p>
        </p:txBody>
      </p:sp>
    </p:spTree>
    <p:extLst>
      <p:ext uri="{BB962C8B-B14F-4D97-AF65-F5344CB8AC3E}">
        <p14:creationId xmlns:p14="http://schemas.microsoft.com/office/powerpoint/2010/main" val="959785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7CEF1C96-9BA4-4B69-9A4A-BE4AE832A312}"/>
              </a:ext>
            </a:extLst>
          </p:cNvPr>
          <p:cNvSpPr/>
          <p:nvPr/>
        </p:nvSpPr>
        <p:spPr>
          <a:xfrm>
            <a:off x="755576" y="1465869"/>
            <a:ext cx="6552728" cy="3787704"/>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US" sz="3600" dirty="0">
                <a:solidFill>
                  <a:srgbClr val="20497A"/>
                </a:solidFill>
                <a:latin typeface="Candara" pitchFamily="34" charset="0"/>
              </a:rPr>
              <a:t>He ensures that new members know, correctly, the subject of tithing.</a:t>
            </a:r>
          </a:p>
          <a:p>
            <a:pPr marL="171450" lvl="0" indent="-171450" defTabSz="685800">
              <a:lnSpc>
                <a:spcPct val="90000"/>
              </a:lnSpc>
              <a:spcBef>
                <a:spcPts val="750"/>
              </a:spcBef>
              <a:buFont typeface="Arial" panose="020B0604020202020204" pitchFamily="34" charset="0"/>
              <a:buChar char="•"/>
            </a:pPr>
            <a:r>
              <a:rPr lang="en-US" sz="3600" dirty="0">
                <a:solidFill>
                  <a:srgbClr val="20497A"/>
                </a:solidFill>
                <a:latin typeface="Candara" pitchFamily="34" charset="0"/>
              </a:rPr>
              <a:t>Guides the church about how the organization uses tithes.</a:t>
            </a:r>
          </a:p>
          <a:p>
            <a:pPr marL="171450" lvl="0" indent="-171450" defTabSz="685800">
              <a:lnSpc>
                <a:spcPct val="90000"/>
              </a:lnSpc>
              <a:spcBef>
                <a:spcPts val="750"/>
              </a:spcBef>
              <a:buFont typeface="Arial" panose="020B0604020202020204" pitchFamily="34" charset="0"/>
              <a:buChar char="•"/>
            </a:pPr>
            <a:r>
              <a:rPr lang="en-US" sz="3600" dirty="0">
                <a:solidFill>
                  <a:srgbClr val="20497A"/>
                </a:solidFill>
                <a:latin typeface="Candara" pitchFamily="34" charset="0"/>
              </a:rPr>
              <a:t>Teaches the church the biblical principles of tithing.</a:t>
            </a:r>
            <a:endParaRPr lang="es-CO" sz="3600" dirty="0">
              <a:solidFill>
                <a:srgbClr val="20497A"/>
              </a:solidFill>
              <a:latin typeface="Candara" pitchFamily="34" charset="0"/>
            </a:endParaRPr>
          </a:p>
        </p:txBody>
      </p:sp>
    </p:spTree>
    <p:extLst>
      <p:ext uri="{BB962C8B-B14F-4D97-AF65-F5344CB8AC3E}">
        <p14:creationId xmlns:p14="http://schemas.microsoft.com/office/powerpoint/2010/main" val="206647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0B9DB84A-E3FF-4878-B4C3-01128A953681}"/>
              </a:ext>
            </a:extLst>
          </p:cNvPr>
          <p:cNvSpPr/>
          <p:nvPr/>
        </p:nvSpPr>
        <p:spPr>
          <a:xfrm>
            <a:off x="480931" y="1801536"/>
            <a:ext cx="7318648" cy="4286302"/>
          </a:xfrm>
          <a:prstGeom prst="rect">
            <a:avLst/>
          </a:prstGeom>
        </p:spPr>
        <p:txBody>
          <a:bodyPr wrap="square">
            <a:spAutoFit/>
          </a:bodyPr>
          <a:lstStyle/>
          <a:p>
            <a:pPr marL="171450" lvl="0" indent="-171450" defTabSz="685800">
              <a:lnSpc>
                <a:spcPct val="90000"/>
              </a:lnSpc>
              <a:spcBef>
                <a:spcPts val="750"/>
              </a:spcBef>
              <a:buFont typeface="Arial" panose="020B0604020202020204" pitchFamily="34" charset="0"/>
              <a:buChar char="•"/>
            </a:pPr>
            <a:r>
              <a:rPr lang="en-US" sz="3600" dirty="0">
                <a:solidFill>
                  <a:srgbClr val="20497A"/>
                </a:solidFill>
                <a:latin typeface="Candara" pitchFamily="34" charset="0"/>
              </a:rPr>
              <a:t>He promotes attendance to the trainings on stewardship given by the Conference.</a:t>
            </a:r>
          </a:p>
          <a:p>
            <a:pPr marL="171450" lvl="0" indent="-171450" defTabSz="685800">
              <a:lnSpc>
                <a:spcPct val="90000"/>
              </a:lnSpc>
              <a:spcBef>
                <a:spcPts val="750"/>
              </a:spcBef>
              <a:buFont typeface="Arial" panose="020B0604020202020204" pitchFamily="34" charset="0"/>
              <a:buChar char="•"/>
            </a:pPr>
            <a:r>
              <a:rPr lang="en-US" sz="3600" dirty="0">
                <a:solidFill>
                  <a:srgbClr val="20497A"/>
                </a:solidFill>
                <a:latin typeface="Candara" pitchFamily="34" charset="0"/>
              </a:rPr>
              <a:t>He oversees the counting of tithes and offerings every Saturday.</a:t>
            </a:r>
          </a:p>
          <a:p>
            <a:pPr marL="171450" lvl="0" indent="-171450" defTabSz="685800">
              <a:lnSpc>
                <a:spcPct val="90000"/>
              </a:lnSpc>
              <a:spcBef>
                <a:spcPts val="750"/>
              </a:spcBef>
              <a:buFont typeface="Arial" panose="020B0604020202020204" pitchFamily="34" charset="0"/>
              <a:buChar char="•"/>
            </a:pPr>
            <a:r>
              <a:rPr lang="en-US" sz="3600" dirty="0">
                <a:solidFill>
                  <a:srgbClr val="20497A"/>
                </a:solidFill>
                <a:latin typeface="Candara" pitchFamily="34" charset="0"/>
              </a:rPr>
              <a:t>He carefully watches out for the financial resources that come to the church</a:t>
            </a:r>
            <a:r>
              <a:rPr lang="en-US" sz="3200" dirty="0">
                <a:solidFill>
                  <a:srgbClr val="20497A"/>
                </a:solidFill>
                <a:latin typeface="Candara" pitchFamily="34" charset="0"/>
              </a:rPr>
              <a:t>.</a:t>
            </a:r>
            <a:endParaRPr lang="es-CO" sz="3200" dirty="0">
              <a:solidFill>
                <a:srgbClr val="20497A"/>
              </a:solidFill>
              <a:latin typeface="Candara" pitchFamily="34" charset="0"/>
            </a:endParaRPr>
          </a:p>
        </p:txBody>
      </p:sp>
    </p:spTree>
    <p:extLst>
      <p:ext uri="{BB962C8B-B14F-4D97-AF65-F5344CB8AC3E}">
        <p14:creationId xmlns:p14="http://schemas.microsoft.com/office/powerpoint/2010/main" val="224141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4"/>
            <a:ext cx="9144000" cy="6858000"/>
          </a:xfrm>
          <a:prstGeom prst="rect">
            <a:avLst/>
          </a:prstGeom>
        </p:spPr>
      </p:pic>
      <p:sp>
        <p:nvSpPr>
          <p:cNvPr id="2" name="Rectangle 1">
            <a:extLst>
              <a:ext uri="{FF2B5EF4-FFF2-40B4-BE49-F238E27FC236}">
                <a16:creationId xmlns:a16="http://schemas.microsoft.com/office/drawing/2014/main" id="{656EE906-8E30-4F2D-A15F-22ADA6905547}"/>
              </a:ext>
            </a:extLst>
          </p:cNvPr>
          <p:cNvSpPr/>
          <p:nvPr/>
        </p:nvSpPr>
        <p:spPr>
          <a:xfrm>
            <a:off x="1382710" y="483930"/>
            <a:ext cx="6192688" cy="1569660"/>
          </a:xfrm>
          <a:prstGeom prst="rect">
            <a:avLst/>
          </a:prstGeom>
        </p:spPr>
        <p:txBody>
          <a:bodyPr wrap="square">
            <a:spAutoFit/>
          </a:bodyPr>
          <a:lstStyle/>
          <a:p>
            <a:r>
              <a:rPr lang="es-CO" sz="4800" b="1" dirty="0">
                <a:ln w="11430"/>
                <a:solidFill>
                  <a:srgbClr val="800000"/>
                </a:solidFill>
                <a:effectLst>
                  <a:outerShdw blurRad="50800" dist="39000" dir="5460000" algn="tl">
                    <a:srgbClr val="000000">
                      <a:alpha val="38000"/>
                    </a:srgbClr>
                  </a:outerShdw>
                </a:effectLst>
                <a:latin typeface="Candara" pitchFamily="34" charset="0"/>
                <a:ea typeface="+mj-ea"/>
                <a:cs typeface="+mj-cs"/>
              </a:rPr>
              <a:t>Ellen G. White </a:t>
            </a:r>
            <a:r>
              <a:rPr lang="es-CO" sz="4800" b="1" dirty="0" err="1">
                <a:ln w="11430"/>
                <a:solidFill>
                  <a:srgbClr val="800000"/>
                </a:solidFill>
                <a:effectLst>
                  <a:outerShdw blurRad="50800" dist="39000" dir="5460000" algn="tl">
                    <a:srgbClr val="000000">
                      <a:alpha val="38000"/>
                    </a:srgbClr>
                  </a:outerShdw>
                </a:effectLst>
                <a:latin typeface="Candara" pitchFamily="34" charset="0"/>
                <a:ea typeface="+mj-ea"/>
                <a:cs typeface="+mj-cs"/>
              </a:rPr>
              <a:t>counsels</a:t>
            </a:r>
            <a:r>
              <a:rPr lang="es-CO" sz="4800" b="1" dirty="0">
                <a:ln w="11430"/>
                <a:solidFill>
                  <a:srgbClr val="800000"/>
                </a:solidFill>
                <a:effectLst>
                  <a:outerShdw blurRad="50800" dist="39000" dir="5460000" algn="tl">
                    <a:srgbClr val="000000">
                      <a:alpha val="38000"/>
                    </a:srgbClr>
                  </a:outerShdw>
                </a:effectLst>
                <a:latin typeface="Calibri Light" panose="020F0302020204030204"/>
                <a:ea typeface="+mj-ea"/>
                <a:cs typeface="+mj-cs"/>
              </a:rPr>
              <a:t>:</a:t>
            </a:r>
            <a:endParaRPr lang="en-US" dirty="0"/>
          </a:p>
        </p:txBody>
      </p:sp>
      <p:sp>
        <p:nvSpPr>
          <p:cNvPr id="5" name="Rectangle 4">
            <a:extLst>
              <a:ext uri="{FF2B5EF4-FFF2-40B4-BE49-F238E27FC236}">
                <a16:creationId xmlns:a16="http://schemas.microsoft.com/office/drawing/2014/main" id="{FE41DA66-30D1-4ACE-B722-2FAB2B04629E}"/>
              </a:ext>
            </a:extLst>
          </p:cNvPr>
          <p:cNvSpPr/>
          <p:nvPr/>
        </p:nvSpPr>
        <p:spPr>
          <a:xfrm>
            <a:off x="715616" y="2537520"/>
            <a:ext cx="6642992" cy="2862322"/>
          </a:xfrm>
          <a:prstGeom prst="rect">
            <a:avLst/>
          </a:prstGeom>
        </p:spPr>
        <p:txBody>
          <a:bodyPr wrap="square">
            <a:spAutoFit/>
          </a:bodyPr>
          <a:lstStyle/>
          <a:p>
            <a:pPr lvl="0" defTabSz="685800">
              <a:lnSpc>
                <a:spcPct val="90000"/>
              </a:lnSpc>
              <a:spcBef>
                <a:spcPts val="750"/>
              </a:spcBef>
            </a:pPr>
            <a:r>
              <a:rPr lang="es-CO" sz="4000" i="1" dirty="0">
                <a:solidFill>
                  <a:srgbClr val="20497A"/>
                </a:solidFill>
                <a:latin typeface="Candara" pitchFamily="34" charset="0"/>
              </a:rPr>
              <a:t>“</a:t>
            </a:r>
            <a:r>
              <a:rPr lang="en-US" sz="4000" i="1" dirty="0">
                <a:solidFill>
                  <a:srgbClr val="20497A"/>
                </a:solidFill>
                <a:latin typeface="Candara" pitchFamily="34" charset="0"/>
              </a:rPr>
              <a:t>There is great need of instruction concerning the obligations and duties to God, especially in regard to paying an honest tithe.</a:t>
            </a:r>
            <a:r>
              <a:rPr lang="es-CO" sz="4000" i="1" dirty="0">
                <a:solidFill>
                  <a:srgbClr val="20497A"/>
                </a:solidFill>
                <a:latin typeface="Candara" pitchFamily="34" charset="0"/>
              </a:rPr>
              <a:t>” </a:t>
            </a:r>
            <a:r>
              <a:rPr lang="es-CO" sz="3600" i="1" dirty="0">
                <a:solidFill>
                  <a:srgbClr val="FF0000"/>
                </a:solidFill>
                <a:latin typeface="Candara" pitchFamily="34" charset="0"/>
              </a:rPr>
              <a:t>CS, page 104.1</a:t>
            </a:r>
            <a:r>
              <a:rPr lang="es-CO" sz="4000" i="1" dirty="0">
                <a:solidFill>
                  <a:srgbClr val="FF0000"/>
                </a:solidFill>
                <a:latin typeface="Candara" pitchFamily="34" charset="0"/>
              </a:rPr>
              <a:t>.</a:t>
            </a:r>
            <a:endParaRPr lang="es-CO" sz="4000" dirty="0">
              <a:solidFill>
                <a:srgbClr val="FF0000"/>
              </a:solidFill>
              <a:latin typeface="Candara" pitchFamily="34" charset="0"/>
            </a:endParaRPr>
          </a:p>
        </p:txBody>
      </p:sp>
    </p:spTree>
    <p:extLst>
      <p:ext uri="{BB962C8B-B14F-4D97-AF65-F5344CB8AC3E}">
        <p14:creationId xmlns:p14="http://schemas.microsoft.com/office/powerpoint/2010/main" val="360194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12"/>
            <a:ext cx="9144000" cy="6858000"/>
          </a:xfrm>
          <a:prstGeom prst="rect">
            <a:avLst/>
          </a:prstGeom>
        </p:spPr>
      </p:pic>
      <p:sp>
        <p:nvSpPr>
          <p:cNvPr id="2" name="Rectangle 1">
            <a:extLst>
              <a:ext uri="{FF2B5EF4-FFF2-40B4-BE49-F238E27FC236}">
                <a16:creationId xmlns:a16="http://schemas.microsoft.com/office/drawing/2014/main" id="{593DFDC6-1C41-4FCD-9AEA-033F55E80E54}"/>
              </a:ext>
            </a:extLst>
          </p:cNvPr>
          <p:cNvSpPr/>
          <p:nvPr/>
        </p:nvSpPr>
        <p:spPr>
          <a:xfrm>
            <a:off x="608112" y="1237162"/>
            <a:ext cx="6858000" cy="3970318"/>
          </a:xfrm>
          <a:prstGeom prst="rect">
            <a:avLst/>
          </a:prstGeom>
        </p:spPr>
        <p:txBody>
          <a:bodyPr wrap="square">
            <a:spAutoFit/>
          </a:bodyPr>
          <a:lstStyle/>
          <a:p>
            <a:pPr lvl="0" defTabSz="685800">
              <a:lnSpc>
                <a:spcPct val="90000"/>
              </a:lnSpc>
              <a:spcBef>
                <a:spcPts val="750"/>
              </a:spcBef>
            </a:pPr>
            <a:r>
              <a:rPr lang="es-CO" sz="4000" i="1" dirty="0">
                <a:solidFill>
                  <a:srgbClr val="20497A"/>
                </a:solidFill>
                <a:latin typeface="Candara" pitchFamily="34" charset="0"/>
              </a:rPr>
              <a:t>“</a:t>
            </a:r>
            <a:r>
              <a:rPr lang="en-US" sz="4000" i="1" dirty="0">
                <a:solidFill>
                  <a:srgbClr val="20497A"/>
                </a:solidFill>
                <a:latin typeface="Candara" pitchFamily="34" charset="0"/>
              </a:rPr>
              <a:t>The overseer of the flock of God should faithfully discharge his duty. If he takes the position that because this is not pleasant to him, he will leave it for someone else to do, he is not a faithful worker.</a:t>
            </a:r>
            <a:r>
              <a:rPr lang="es-CO" sz="3600" i="1" dirty="0">
                <a:solidFill>
                  <a:srgbClr val="20497A"/>
                </a:solidFill>
                <a:latin typeface="Candara" pitchFamily="34" charset="0"/>
              </a:rPr>
              <a:t>” </a:t>
            </a:r>
            <a:r>
              <a:rPr lang="es-CO" sz="3600" i="1" dirty="0">
                <a:solidFill>
                  <a:srgbClr val="FF0000"/>
                </a:solidFill>
                <a:latin typeface="Candara" pitchFamily="34" charset="0"/>
              </a:rPr>
              <a:t>CS, page 104.2.</a:t>
            </a:r>
            <a:endParaRPr lang="es-CO" sz="3600" dirty="0">
              <a:solidFill>
                <a:srgbClr val="FF0000"/>
              </a:solidFill>
              <a:latin typeface="Candara" pitchFamily="34" charset="0"/>
            </a:endParaRPr>
          </a:p>
        </p:txBody>
      </p:sp>
    </p:spTree>
    <p:extLst>
      <p:ext uri="{BB962C8B-B14F-4D97-AF65-F5344CB8AC3E}">
        <p14:creationId xmlns:p14="http://schemas.microsoft.com/office/powerpoint/2010/main" val="2445902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2"/>
            <a:ext cx="9144000" cy="6858000"/>
          </a:xfrm>
          <a:prstGeom prst="rect">
            <a:avLst/>
          </a:prstGeom>
        </p:spPr>
      </p:pic>
      <p:sp>
        <p:nvSpPr>
          <p:cNvPr id="2" name="Rectangle 1">
            <a:extLst>
              <a:ext uri="{FF2B5EF4-FFF2-40B4-BE49-F238E27FC236}">
                <a16:creationId xmlns:a16="http://schemas.microsoft.com/office/drawing/2014/main" id="{37786EFD-28A3-4DD1-8DD3-3504ACCD02EC}"/>
              </a:ext>
            </a:extLst>
          </p:cNvPr>
          <p:cNvSpPr/>
          <p:nvPr/>
        </p:nvSpPr>
        <p:spPr>
          <a:xfrm>
            <a:off x="323528" y="1325327"/>
            <a:ext cx="8075240" cy="5078313"/>
          </a:xfrm>
          <a:prstGeom prst="rect">
            <a:avLst/>
          </a:prstGeom>
        </p:spPr>
        <p:txBody>
          <a:bodyPr wrap="square">
            <a:spAutoFit/>
          </a:bodyPr>
          <a:lstStyle/>
          <a:p>
            <a:pPr lvl="0" defTabSz="685800">
              <a:lnSpc>
                <a:spcPct val="90000"/>
              </a:lnSpc>
              <a:spcBef>
                <a:spcPts val="750"/>
              </a:spcBef>
            </a:pPr>
            <a:r>
              <a:rPr lang="es-CO" sz="3600" i="1" dirty="0">
                <a:solidFill>
                  <a:prstClr val="black"/>
                </a:solidFill>
                <a:latin typeface="Candara" pitchFamily="34" charset="0"/>
              </a:rPr>
              <a:t>“</a:t>
            </a:r>
            <a:r>
              <a:rPr lang="en-US" sz="3600" dirty="0">
                <a:solidFill>
                  <a:srgbClr val="000000"/>
                </a:solidFill>
                <a:latin typeface="Arial" panose="020B0604020202020204" pitchFamily="34" charset="0"/>
              </a:rPr>
              <a:t>If the pastors show that they are not fitted for their charge, if they fail to set before the church the importance of returning to God His own, if they do not see to it that the officers under them are faithful, and that the tithe is brought in, they are in peril. They are neglecting a matter which involves a blessing or a curse to the church.</a:t>
            </a:r>
            <a:r>
              <a:rPr lang="es-CO" sz="3600" i="1" dirty="0">
                <a:solidFill>
                  <a:prstClr val="black"/>
                </a:solidFill>
                <a:latin typeface="Candara" pitchFamily="34" charset="0"/>
              </a:rPr>
              <a:t>” </a:t>
            </a:r>
            <a:r>
              <a:rPr lang="es-CO" sz="3600" i="1" dirty="0">
                <a:solidFill>
                  <a:srgbClr val="FF0000"/>
                </a:solidFill>
                <a:latin typeface="Candara" pitchFamily="34" charset="0"/>
              </a:rPr>
              <a:t>CS, page 106.1.</a:t>
            </a:r>
            <a:endParaRPr lang="es-CO" sz="3600" dirty="0">
              <a:solidFill>
                <a:srgbClr val="FF0000"/>
              </a:solidFill>
              <a:latin typeface="Candara" pitchFamily="34" charset="0"/>
            </a:endParaRPr>
          </a:p>
        </p:txBody>
      </p:sp>
    </p:spTree>
    <p:extLst>
      <p:ext uri="{BB962C8B-B14F-4D97-AF65-F5344CB8AC3E}">
        <p14:creationId xmlns:p14="http://schemas.microsoft.com/office/powerpoint/2010/main" val="385784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139136" cy="4680520"/>
          </a:xfrm>
        </p:spPr>
        <p:txBody>
          <a:bodyPr>
            <a:normAutofit/>
          </a:bodyPr>
          <a:lstStyle/>
          <a:p>
            <a:r>
              <a:rPr lang="en-US" sz="3600" dirty="0">
                <a:solidFill>
                  <a:srgbClr val="20497A"/>
                </a:solidFill>
                <a:latin typeface="Candara" pitchFamily="34" charset="0"/>
              </a:rPr>
              <a:t>Organize weeks of stewardship in the church.</a:t>
            </a:r>
          </a:p>
          <a:p>
            <a:r>
              <a:rPr lang="en-US" sz="3600" dirty="0">
                <a:solidFill>
                  <a:srgbClr val="20497A"/>
                </a:solidFill>
                <a:latin typeface="Candara" pitchFamily="34" charset="0"/>
              </a:rPr>
              <a:t>Periodically preaches this theme to the congregation.</a:t>
            </a:r>
          </a:p>
          <a:p>
            <a:r>
              <a:rPr lang="en-US" sz="3600" dirty="0">
                <a:solidFill>
                  <a:srgbClr val="20497A"/>
                </a:solidFill>
                <a:latin typeface="Candara" pitchFamily="34" charset="0"/>
              </a:rPr>
              <a:t>Is the first who, along with his family, sets an example of fidelity, especially in the return of tithes.</a:t>
            </a:r>
            <a:endParaRPr lang="es-CO" sz="3600" dirty="0">
              <a:solidFill>
                <a:srgbClr val="20497A"/>
              </a:solidFill>
              <a:latin typeface="Candara" pitchFamily="34" charset="0"/>
            </a:endParaRPr>
          </a:p>
        </p:txBody>
      </p:sp>
      <p:pic>
        <p:nvPicPr>
          <p:cNvPr id="4" name="Picture 3">
            <a:extLst>
              <a:ext uri="{FF2B5EF4-FFF2-40B4-BE49-F238E27FC236}">
                <a16:creationId xmlns:a16="http://schemas.microsoft.com/office/drawing/2014/main" id="{D85457E9-13EC-46FB-8DF6-AE0C565184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163511E1-7BB4-4DEB-978F-1C75B52959D8}"/>
              </a:ext>
            </a:extLst>
          </p:cNvPr>
          <p:cNvSpPr/>
          <p:nvPr/>
        </p:nvSpPr>
        <p:spPr>
          <a:xfrm>
            <a:off x="467544" y="1443841"/>
            <a:ext cx="7398568" cy="3970318"/>
          </a:xfrm>
          <a:prstGeom prst="rect">
            <a:avLst/>
          </a:prstGeom>
        </p:spPr>
        <p:txBody>
          <a:bodyPr wrap="square">
            <a:spAutoFit/>
          </a:bodyPr>
          <a:lstStyle/>
          <a:p>
            <a:pPr lvl="0" defTabSz="685800">
              <a:lnSpc>
                <a:spcPct val="90000"/>
              </a:lnSpc>
              <a:spcBef>
                <a:spcPts val="750"/>
              </a:spcBef>
            </a:pPr>
            <a:r>
              <a:rPr lang="es-CO" sz="4000" i="1" dirty="0">
                <a:solidFill>
                  <a:srgbClr val="20497A"/>
                </a:solidFill>
                <a:latin typeface="Candara" pitchFamily="34" charset="0"/>
              </a:rPr>
              <a:t>“</a:t>
            </a:r>
            <a:r>
              <a:rPr lang="en-US" sz="4000" i="1" dirty="0">
                <a:solidFill>
                  <a:srgbClr val="20497A"/>
                </a:solidFill>
                <a:latin typeface="Candara" pitchFamily="34" charset="0"/>
              </a:rPr>
              <a:t>Let the elders and officers of the church follow the direction of the Sacred Word, and urge upon their members the necessity of faithfulness in the payment of pledges, tithes, and offerings.</a:t>
            </a:r>
            <a:r>
              <a:rPr lang="es-CO" sz="4000" i="1" dirty="0">
                <a:solidFill>
                  <a:srgbClr val="20497A"/>
                </a:solidFill>
                <a:latin typeface="Candara" pitchFamily="34" charset="0"/>
              </a:rPr>
              <a:t>” </a:t>
            </a:r>
            <a:r>
              <a:rPr lang="es-CO" sz="4000" dirty="0">
                <a:solidFill>
                  <a:srgbClr val="FF0000"/>
                </a:solidFill>
                <a:latin typeface="Candara" pitchFamily="34" charset="0"/>
              </a:rPr>
              <a:t>C.S. Page 106.3</a:t>
            </a:r>
          </a:p>
        </p:txBody>
      </p:sp>
    </p:spTree>
    <p:extLst>
      <p:ext uri="{BB962C8B-B14F-4D97-AF65-F5344CB8AC3E}">
        <p14:creationId xmlns:p14="http://schemas.microsoft.com/office/powerpoint/2010/main" val="965999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1035</TotalTime>
  <Words>3650</Words>
  <Application>Microsoft Macintosh PowerPoint</Application>
  <PresentationFormat>On-screen Show (4:3)</PresentationFormat>
  <Paragraphs>234</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ANCIANO Y LA MAYORDOMÍA</dc:title>
  <dc:creator>J.Evelio</dc:creator>
  <cp:lastModifiedBy>Leonel Pottinger</cp:lastModifiedBy>
  <cp:revision>96</cp:revision>
  <dcterms:created xsi:type="dcterms:W3CDTF">2014-04-24T18:16:08Z</dcterms:created>
  <dcterms:modified xsi:type="dcterms:W3CDTF">2018-11-20T19:29:55Z</dcterms:modified>
</cp:coreProperties>
</file>