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1" r:id="rId5"/>
    <p:sldId id="261" r:id="rId6"/>
    <p:sldId id="275" r:id="rId7"/>
    <p:sldId id="272" r:id="rId8"/>
    <p:sldId id="276" r:id="rId9"/>
    <p:sldId id="278" r:id="rId10"/>
    <p:sldId id="273" r:id="rId11"/>
    <p:sldId id="279" r:id="rId12"/>
    <p:sldId id="280" r:id="rId13"/>
    <p:sldId id="268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E35"/>
    <a:srgbClr val="575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970"/>
    <p:restoredTop sz="96296"/>
  </p:normalViewPr>
  <p:slideViewPr>
    <p:cSldViewPr snapToGrid="0" snapToObjects="1">
      <p:cViewPr varScale="1">
        <p:scale>
          <a:sx n="78" d="100"/>
          <a:sy n="78" d="100"/>
        </p:scale>
        <p:origin x="8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D099E41A-0C71-EC48-A449-E21D991DA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640" y="1532607"/>
            <a:ext cx="8197169" cy="38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56D25-7C8B-9645-BF87-3ECA80068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8854440" cy="132556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0394-1EB1-0F4F-B819-3BC76DFB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5444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35ACE7D-4094-A945-9F30-1F3B02CB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0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9DF4-8DD0-6A43-90B3-EFB1F8C5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5888" y="313815"/>
            <a:ext cx="6077712" cy="1500188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69F3A-5056-E348-A742-F3A1FAB79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578" y="2084832"/>
            <a:ext cx="9110022" cy="351129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CA1E04EE-9D26-2542-BE0D-7A64EDE458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954" y="313814"/>
            <a:ext cx="2762710" cy="128841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4EB673F-73F9-C849-A9FE-A7A8D9A56C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578" y="5924926"/>
            <a:ext cx="2634645" cy="4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3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9DF4-8DD0-6A43-90B3-EFB1F8C5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578" y="313815"/>
            <a:ext cx="9110022" cy="1500188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69F3A-5056-E348-A742-F3A1FAB79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578" y="2084832"/>
            <a:ext cx="9110022" cy="351129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4EB673F-73F9-C849-A9FE-A7A8D9A56C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578" y="5924926"/>
            <a:ext cx="2634645" cy="4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8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9DF4-8DD0-6A43-90B3-EFB1F8C5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3985" y="1316736"/>
            <a:ext cx="5309615" cy="4297679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Domillion Brush Free" pitchFamily="2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9F17FA2E-C1EE-084B-8DDD-FC7A9FA9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3443"/>
          <a:stretch/>
        </p:blipFill>
        <p:spPr>
          <a:xfrm>
            <a:off x="627641" y="1532607"/>
            <a:ext cx="3816344" cy="38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0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9F17FA2E-C1EE-084B-8DDD-FC7A9FA9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3443"/>
          <a:stretch/>
        </p:blipFill>
        <p:spPr>
          <a:xfrm>
            <a:off x="3151669" y="1556116"/>
            <a:ext cx="3816344" cy="38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6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60DA68-FB96-1A4A-A29D-8B6903B381A5}"/>
              </a:ext>
            </a:extLst>
          </p:cNvPr>
          <p:cNvSpPr/>
          <p:nvPr userDrawn="1"/>
        </p:nvSpPr>
        <p:spPr>
          <a:xfrm>
            <a:off x="-82446" y="5496675"/>
            <a:ext cx="1354034" cy="775698"/>
          </a:xfrm>
          <a:prstGeom prst="rect">
            <a:avLst/>
          </a:prstGeom>
          <a:solidFill>
            <a:srgbClr val="E46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6E3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EB08B-CEFA-A64E-A6AF-197B25EEC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952085" cy="1325563"/>
          </a:xfrm>
        </p:spPr>
        <p:txBody>
          <a:bodyPr/>
          <a:lstStyle>
            <a:lvl1pPr>
              <a:defRPr lang="en-US" sz="4400" kern="1200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5CBE7-B901-EF48-8F05-35FBE0728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952086" cy="345054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9EBABCD-DC45-E64A-914A-5F8DCCCF1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5805" y="5657850"/>
            <a:ext cx="2844481" cy="43656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9952FC4-2F1F-B243-92EB-6663C4769C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001" y="5276173"/>
            <a:ext cx="966526" cy="996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7C4477-06CC-C74B-AFF0-4AEA1EE743C4}"/>
              </a:ext>
            </a:extLst>
          </p:cNvPr>
          <p:cNvSpPr/>
          <p:nvPr userDrawn="1"/>
        </p:nvSpPr>
        <p:spPr>
          <a:xfrm>
            <a:off x="1271588" y="5496675"/>
            <a:ext cx="5029200" cy="77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8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9DF4-8DD0-6A43-90B3-EFB1F8C5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578" y="313815"/>
            <a:ext cx="9110022" cy="1500188"/>
          </a:xfr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69F3A-5056-E348-A742-F3A1FAB79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578" y="2084832"/>
            <a:ext cx="9110022" cy="351129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4EB673F-73F9-C849-A9FE-A7A8D9A56C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578" y="5924926"/>
            <a:ext cx="2634645" cy="404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8DAD3-E2B5-A64D-9917-24A60A9A3F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2763" y="-933074"/>
            <a:ext cx="663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4DBE73-6882-C147-A1BF-56FB3AF5F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7802" y="5225179"/>
            <a:ext cx="1304547" cy="117220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923B60-45E1-324F-B142-32A2EDAF1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9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5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70A38-B309-804A-BBC2-5FD9B8E1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946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2B2C6-E270-4E4D-9873-205F3D30D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946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5FA7-7732-7E43-9B4C-560064E72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fld id="{DD705B36-03EB-5C42-A8AA-84BA77867C18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6F71-70D4-804D-B140-CEFD2235D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3513-DBD9-D746-BA6C-AA5E3E23F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322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fld id="{C437C3CD-6E74-9945-A85D-211A4D7BBA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99CCE-73DF-764B-95E9-3DD332628C3A}"/>
              </a:ext>
            </a:extLst>
          </p:cNvPr>
          <p:cNvSpPr/>
          <p:nvPr userDrawn="1"/>
        </p:nvSpPr>
        <p:spPr>
          <a:xfrm>
            <a:off x="10434917" y="-85344"/>
            <a:ext cx="1892549" cy="7078811"/>
          </a:xfrm>
          <a:prstGeom prst="rect">
            <a:avLst/>
          </a:prstGeom>
          <a:solidFill>
            <a:srgbClr val="E46E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dvent Sans Logo" panose="020B0502040504020204" pitchFamily="34" charset="0"/>
          <a:ea typeface="Advent Sans Logo" panose="020B0502040504020204" pitchFamily="34" charset="0"/>
          <a:cs typeface="Advent Sans Logo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ABECF1C-78AD-7241-9E35-91818C943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89069" y="2565218"/>
            <a:ext cx="4293032" cy="33698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C37100-77D2-7E44-96EF-8C5B4C03E0B3}"/>
              </a:ext>
            </a:extLst>
          </p:cNvPr>
          <p:cNvSpPr txBox="1">
            <a:spLocks/>
          </p:cNvSpPr>
          <p:nvPr/>
        </p:nvSpPr>
        <p:spPr>
          <a:xfrm>
            <a:off x="-18509" y="5513294"/>
            <a:ext cx="4293032" cy="134470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</a:lstStyle>
          <a:p>
            <a:pPr algn="ctr"/>
            <a:br>
              <a:rPr lang="en-US" sz="2000" dirty="0"/>
            </a:br>
            <a:r>
              <a:rPr lang="en-US" sz="2000" dirty="0"/>
              <a:t>New Jersey Conference SDA </a:t>
            </a:r>
          </a:p>
          <a:p>
            <a:pPr algn="ctr"/>
            <a:r>
              <a:rPr lang="en-US" sz="2800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Stewardship Ministry</a:t>
            </a:r>
          </a:p>
          <a:p>
            <a:pPr algn="ctr"/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64C5CE-7ED3-8040-8B13-11EBD8CB1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347205" y="394725"/>
            <a:ext cx="3462147" cy="3255453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DF10F100-6446-324B-9949-9B08B927B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5500811" y="3224511"/>
            <a:ext cx="3713415" cy="2051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29DDA-C9C2-6E48-AE26-ED85AF80E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771" y="664075"/>
            <a:ext cx="6153166" cy="30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7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4615C2-050F-B644-B761-4B9FF15C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656" y="2899318"/>
            <a:ext cx="8333731" cy="34745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400" b="1" dirty="0" err="1">
                <a:solidFill>
                  <a:srgbClr val="E46E3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www.njcsda.org</a:t>
            </a:r>
            <a:endParaRPr lang="en-US" sz="5400" b="1" dirty="0">
              <a:solidFill>
                <a:srgbClr val="E46E35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GIVE SHARING HOPE!</a:t>
            </a:r>
            <a:endParaRPr lang="en-US" sz="5400" b="1" dirty="0">
              <a:latin typeface="Avenir Next" panose="020B0503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E1EF80-C9F4-944F-8976-3AB00BC78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2900509" y="-89837"/>
            <a:ext cx="6700689" cy="3166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A7A54-5C77-8846-9FA3-F2F7FFEB2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387578" y="368086"/>
            <a:ext cx="2647159" cy="2531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1A5BE0-A1E8-4340-B5FD-CF724CE02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4" y="4180280"/>
            <a:ext cx="2422225" cy="2389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7D727F-0F04-144B-93A1-E278CAB42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75F9-24D9-4A4E-B79F-0BD7D597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AEDA7-7BDD-7748-91C1-78BF20BD2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9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7DE174-7B9E-194A-AA1F-DABBF8DDEC36}"/>
              </a:ext>
            </a:extLst>
          </p:cNvPr>
          <p:cNvSpPr/>
          <p:nvPr/>
        </p:nvSpPr>
        <p:spPr>
          <a:xfrm>
            <a:off x="2717994" y="1519003"/>
            <a:ext cx="78779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God Owns It, We Manage It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We are stewards of our </a:t>
            </a:r>
            <a:r>
              <a:rPr lang="en-US" sz="3600" dirty="0">
                <a:solidFill>
                  <a:schemeClr val="bg1"/>
                </a:solidFill>
              </a:rPr>
              <a:t>time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3600" dirty="0">
                <a:solidFill>
                  <a:schemeClr val="bg1"/>
                </a:solidFill>
              </a:rPr>
              <a:t>health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3600" dirty="0">
                <a:solidFill>
                  <a:schemeClr val="bg1"/>
                </a:solidFill>
              </a:rPr>
              <a:t>abilities</a:t>
            </a:r>
            <a:r>
              <a:rPr lang="en-US" sz="2800" dirty="0">
                <a:solidFill>
                  <a:schemeClr val="bg1"/>
                </a:solidFill>
              </a:rPr>
              <a:t>, and </a:t>
            </a:r>
            <a:r>
              <a:rPr lang="en-US" sz="3600" dirty="0">
                <a:solidFill>
                  <a:schemeClr val="bg1"/>
                </a:solidFill>
              </a:rPr>
              <a:t>finances</a:t>
            </a:r>
            <a:r>
              <a:rPr lang="en-US" sz="2800" dirty="0">
                <a:solidFill>
                  <a:schemeClr val="bg1"/>
                </a:solidFill>
              </a:rPr>
              <a:t>. By being Christ-filled stewards of what God has given us </a:t>
            </a:r>
            <a:r>
              <a:rPr lang="en-US" sz="3200" b="1" i="1" dirty="0">
                <a:solidFill>
                  <a:schemeClr val="bg1"/>
                </a:solidFill>
              </a:rPr>
              <a:t>we can fund our mission to give people hope and help them become whole</a:t>
            </a:r>
            <a:r>
              <a:rPr lang="en-US" sz="2800" dirty="0">
                <a:solidFill>
                  <a:schemeClr val="bg1"/>
                </a:solidFill>
              </a:rPr>
              <a:t>. Hope and wholeness for our mind, our body, and our spirit.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38BC85-D105-B643-914C-07AE5ED4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0" y="2305149"/>
            <a:ext cx="2681207" cy="2521137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66F1FB6-7AF8-1743-8AEE-91AEED9A6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-36787" y="4303735"/>
            <a:ext cx="2781789" cy="16423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FCADBE-E300-F849-B974-A869CEFD1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463" y="2049941"/>
            <a:ext cx="5261537" cy="20186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5D32-E31C-F045-942F-9D15F1BC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830"/>
            <a:ext cx="5613991" cy="5343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Purpose and Function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A6272-4A61-6145-BDE2-3BD7ECAC2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279" y="680484"/>
            <a:ext cx="8320953" cy="5882565"/>
          </a:xfrm>
        </p:spPr>
        <p:txBody>
          <a:bodyPr>
            <a:normAutofit/>
          </a:bodyPr>
          <a:lstStyle/>
          <a:p>
            <a:r>
              <a:rPr lang="en-US" b="1" dirty="0"/>
              <a:t>The purpose </a:t>
            </a:r>
            <a:r>
              <a:rPr lang="en-US" dirty="0"/>
              <a:t>of the Stewardship Ministries is to aid in the integration of the faith walk with God into every area of life individually and corporately.</a:t>
            </a:r>
          </a:p>
          <a:p>
            <a:r>
              <a:rPr lang="en-US" dirty="0"/>
              <a:t>The biblical vision of stewardship integrates the lordship of Jesus Christ into every area of life, and the Church to a total commitment of the entire life and all resources and possessions to the lordship of Jesus Christ.</a:t>
            </a:r>
          </a:p>
          <a:p>
            <a:r>
              <a:rPr lang="en-US" dirty="0"/>
              <a:t>Biblical Stewardship empowers the members and leaders to implement stewardship principles. </a:t>
            </a:r>
          </a:p>
          <a:p>
            <a:r>
              <a:rPr lang="en-US" dirty="0"/>
              <a:t>The Bible called us to increase financial responsibility and accountability, as well as greater levels of financial self-support and interdependence, individually and corporately.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2023F-E659-0045-93AA-C7D9F9FFE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-65598" y="1293697"/>
            <a:ext cx="2270877" cy="213530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848FA5C-0F74-7742-9D63-38136F20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0" y="2949522"/>
            <a:ext cx="2270877" cy="13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E879F-AD16-B342-8ED7-7C456799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34" y="3005507"/>
            <a:ext cx="2348511" cy="84698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Areas of Emphasis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0568E3-858D-D54B-AB0C-6F4F8E71E2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68059" y="650050"/>
            <a:ext cx="7806990" cy="5919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/>
              <a:t>Spiritual Renewal </a:t>
            </a:r>
            <a:r>
              <a:rPr lang="en-US" i="1" dirty="0"/>
              <a:t>= </a:t>
            </a:r>
            <a:r>
              <a:rPr lang="en-US" dirty="0"/>
              <a:t>living in a growing partnership with God.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Organizational Renewal </a:t>
            </a:r>
            <a:r>
              <a:rPr lang="en-US" i="1" dirty="0"/>
              <a:t>= </a:t>
            </a:r>
            <a:r>
              <a:rPr lang="en-US" dirty="0"/>
              <a:t>Enhancing a spiritual foundation for the organizational structure and function provides a context in which individuals can more effectively grow spiritually.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Personal Life Management = </a:t>
            </a:r>
            <a:r>
              <a:rPr lang="en-US" dirty="0"/>
              <a:t>The secular and materialistic thrust of our society must be met in a more biblical way. Stewardship must be integrated into every area of life.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Christian Money Management </a:t>
            </a:r>
            <a:r>
              <a:rPr lang="en-US" i="1" dirty="0"/>
              <a:t>= </a:t>
            </a:r>
            <a:r>
              <a:rPr lang="en-US" dirty="0"/>
              <a:t>People’s use of money reflects their walk with God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BCCF1AC-101A-A642-9E9A-FC68D4D3D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20571" y="1552871"/>
            <a:ext cx="2422225" cy="1219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5B46B-8131-F740-80F3-6DF23E35B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245834" y="291625"/>
            <a:ext cx="1800942" cy="1693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99636-3605-BA4B-B292-EF4DFED7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4" y="4180280"/>
            <a:ext cx="2422225" cy="23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67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F373-AD82-524F-9764-5D3B745D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6" y="5878103"/>
            <a:ext cx="7542028" cy="852306"/>
          </a:xfrm>
        </p:spPr>
        <p:txBody>
          <a:bodyPr/>
          <a:lstStyle/>
          <a:p>
            <a:r>
              <a:rPr lang="en-US" dirty="0"/>
              <a:t>New Jersey Conf. Stewardship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3A24E-821D-C94A-B72A-D0B82B99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78" y="-19138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8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4AAF-2653-D340-98FE-2E519C4A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655" y="365125"/>
            <a:ext cx="6922925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14E4B-B857-7649-9520-F24CEED6F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656" y="1825625"/>
            <a:ext cx="6922925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3254A-7273-6746-B419-A5BCD575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4" y="4180280"/>
            <a:ext cx="2422225" cy="2389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DF5C53-27A5-3242-9BE2-19A13973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" t="9450" r="53829" b="7771"/>
          <a:stretch/>
        </p:blipFill>
        <p:spPr>
          <a:xfrm>
            <a:off x="245834" y="291625"/>
            <a:ext cx="1800942" cy="169342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6DA1995-E390-D94A-92FE-2AAA606D2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4" r="-5051"/>
          <a:stretch/>
        </p:blipFill>
        <p:spPr>
          <a:xfrm>
            <a:off x="20571" y="1552871"/>
            <a:ext cx="2422225" cy="121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5D3D6-5EE2-7B4C-8B40-55E5CB3A5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555" y="-94660"/>
            <a:ext cx="7727678" cy="6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7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FBBBB6-9918-B442-BF05-9DF093ED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221" y="1984125"/>
            <a:ext cx="5501898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000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5E10D-2F7A-264C-B322-5D99954A0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" t="9450" r="53829" b="7771"/>
          <a:stretch/>
        </p:blipFill>
        <p:spPr>
          <a:xfrm>
            <a:off x="481263" y="73618"/>
            <a:ext cx="2410124" cy="230457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008DD07-3560-6C4F-94D9-4C6593E69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4" r="-5051"/>
          <a:stretch/>
        </p:blipFill>
        <p:spPr>
          <a:xfrm>
            <a:off x="2891387" y="-211562"/>
            <a:ext cx="5501898" cy="287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5BD69-2C9A-6E42-93C0-D40972C2C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973" y="1984125"/>
            <a:ext cx="7287146" cy="47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73A5-0401-4745-A4F1-CC1240F0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179" y="365125"/>
            <a:ext cx="486546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138F-7DCD-B744-96AB-7D8493244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181" y="1825625"/>
            <a:ext cx="486546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8CBD1-EDC3-084C-BE3B-05742DFE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299" y="1"/>
            <a:ext cx="72088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F7C0C-F319-704D-9B6C-5B39CFC74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" t="9450" r="53829" b="7771"/>
          <a:stretch/>
        </p:blipFill>
        <p:spPr>
          <a:xfrm>
            <a:off x="245834" y="291625"/>
            <a:ext cx="1800942" cy="169342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B8683E4-6A64-6645-AAE9-4E1A62FAF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4" r="-5051"/>
          <a:stretch/>
        </p:blipFill>
        <p:spPr>
          <a:xfrm>
            <a:off x="20571" y="1552871"/>
            <a:ext cx="2422225" cy="1219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7C22E-B70F-9C4F-A268-217C2A596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34" y="4180280"/>
            <a:ext cx="2422225" cy="23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E631-7F18-9649-883D-38A6A270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9" y="365125"/>
            <a:ext cx="6136642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662EF-1B2F-9D4B-BD08-75DA23AC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540" y="1825625"/>
            <a:ext cx="6120101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811D0-9E58-F64C-B75B-EB71184A5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48" y="0"/>
            <a:ext cx="762948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0226E-920A-2343-8AC6-6547ADAD2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" t="9450" r="53829" b="7771"/>
          <a:stretch/>
        </p:blipFill>
        <p:spPr>
          <a:xfrm>
            <a:off x="245834" y="291625"/>
            <a:ext cx="1800942" cy="169342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5F23C6D-48FF-2642-A6E1-3ABBCCEAC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4" r="-5051"/>
          <a:stretch/>
        </p:blipFill>
        <p:spPr>
          <a:xfrm>
            <a:off x="20571" y="1552871"/>
            <a:ext cx="2422225" cy="1219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E5CA0-9B08-C742-85DE-7D8BF858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" y="2264676"/>
            <a:ext cx="2422225" cy="23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6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517C21B-9561-E849-93E0-5BE103A2FC4E}" vid="{769BCB3F-CA8D-CA4F-AFEF-47E5BD46DE5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65660294609459CB5899F38A515B0" ma:contentTypeVersion="4" ma:contentTypeDescription="Create a new document." ma:contentTypeScope="" ma:versionID="4dd0bc3607830d6431162304be293aaf">
  <xsd:schema xmlns:xsd="http://www.w3.org/2001/XMLSchema" xmlns:xs="http://www.w3.org/2001/XMLSchema" xmlns:p="http://schemas.microsoft.com/office/2006/metadata/properties" xmlns:ns2="5d1bd46b-2951-4647-badb-be95bc32cd8e" xmlns:ns3="9b3ffd57-c0eb-4df7-9dc3-1454e86be452" targetNamespace="http://schemas.microsoft.com/office/2006/metadata/properties" ma:root="true" ma:fieldsID="24e38733a151996a25047b6d5e738f74" ns2:_="" ns3:_="">
    <xsd:import namespace="5d1bd46b-2951-4647-badb-be95bc32cd8e"/>
    <xsd:import namespace="9b3ffd57-c0eb-4df7-9dc3-1454e86be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bd46b-2951-4647-badb-be95bc32cd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ffd57-c0eb-4df7-9dc3-1454e86be4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b3ffd57-c0eb-4df7-9dc3-1454e86be452">
      <UserInfo>
        <DisplayName>Carlos Torres</DisplayName>
        <AccountId>38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1555E-6784-4801-B17B-70D55AC0D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bd46b-2951-4647-badb-be95bc32cd8e"/>
    <ds:schemaRef ds:uri="9b3ffd57-c0eb-4df7-9dc3-1454e86be4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C11794-9076-46E7-BDD1-C21067BF6753}">
  <ds:schemaRefs>
    <ds:schemaRef ds:uri="http://schemas.microsoft.com/office/2006/metadata/properties"/>
    <ds:schemaRef ds:uri="http://schemas.microsoft.com/office/infopath/2007/PartnerControls"/>
    <ds:schemaRef ds:uri="9b3ffd57-c0eb-4df7-9dc3-1454e86be452"/>
  </ds:schemaRefs>
</ds:datastoreItem>
</file>

<file path=customXml/itemProps3.xml><?xml version="1.0" encoding="utf-8"?>
<ds:datastoreItem xmlns:ds="http://schemas.openxmlformats.org/officeDocument/2006/customXml" ds:itemID="{C350EC78-0006-4437-9A57-8861EDD8DB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9174</TotalTime>
  <Words>272</Words>
  <Application>Microsoft Office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Advent Sans Logo</vt:lpstr>
      <vt:lpstr>Apple Chancery</vt:lpstr>
      <vt:lpstr>Arial</vt:lpstr>
      <vt:lpstr>Avenir Next</vt:lpstr>
      <vt:lpstr>Calibri</vt:lpstr>
      <vt:lpstr>Domillion Brush Free</vt:lpstr>
      <vt:lpstr>Futura Medium</vt:lpstr>
      <vt:lpstr>Office Theme</vt:lpstr>
      <vt:lpstr>PowerPoint Presentation</vt:lpstr>
      <vt:lpstr>PowerPoint Presentation</vt:lpstr>
      <vt:lpstr>Purpose and Function</vt:lpstr>
      <vt:lpstr>Areas of Emphasis</vt:lpstr>
      <vt:lpstr>New Jersey Conf. Stewardship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Torres</dc:creator>
  <cp:lastModifiedBy>Sadrail  Saint-Ulysse</cp:lastModifiedBy>
  <cp:revision>61</cp:revision>
  <dcterms:created xsi:type="dcterms:W3CDTF">2020-11-10T16:52:25Z</dcterms:created>
  <dcterms:modified xsi:type="dcterms:W3CDTF">2020-12-03T00:12:51Z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0x010100A6D65660294609459CB5899F38A515B0</vt:lpwstr>
  </property>
</Properties>
</file>