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62" r:id="rId2"/>
    <p:sldId id="304" r:id="rId3"/>
    <p:sldId id="257" r:id="rId4"/>
    <p:sldId id="264" r:id="rId5"/>
    <p:sldId id="263" r:id="rId6"/>
    <p:sldId id="302" r:id="rId7"/>
    <p:sldId id="261" r:id="rId8"/>
    <p:sldId id="260" r:id="rId9"/>
    <p:sldId id="265" r:id="rId10"/>
    <p:sldId id="266" r:id="rId11"/>
    <p:sldId id="268" r:id="rId12"/>
    <p:sldId id="303" r:id="rId13"/>
    <p:sldId id="269" r:id="rId14"/>
    <p:sldId id="301" r:id="rId15"/>
    <p:sldId id="267" r:id="rId16"/>
    <p:sldId id="270" r:id="rId17"/>
    <p:sldId id="272" r:id="rId18"/>
    <p:sldId id="273" r:id="rId19"/>
    <p:sldId id="274" r:id="rId20"/>
    <p:sldId id="271" r:id="rId21"/>
    <p:sldId id="275" r:id="rId22"/>
    <p:sldId id="277" r:id="rId23"/>
    <p:sldId id="282" r:id="rId24"/>
    <p:sldId id="280" r:id="rId25"/>
    <p:sldId id="281" r:id="rId26"/>
    <p:sldId id="288" r:id="rId27"/>
    <p:sldId id="283" r:id="rId28"/>
    <p:sldId id="289" r:id="rId29"/>
    <p:sldId id="284" r:id="rId30"/>
    <p:sldId id="287" r:id="rId31"/>
    <p:sldId id="285" r:id="rId32"/>
    <p:sldId id="290" r:id="rId33"/>
    <p:sldId id="291" r:id="rId34"/>
    <p:sldId id="292" r:id="rId35"/>
    <p:sldId id="294" r:id="rId36"/>
    <p:sldId id="293" r:id="rId37"/>
    <p:sldId id="295" r:id="rId38"/>
    <p:sldId id="296" r:id="rId39"/>
    <p:sldId id="297" r:id="rId40"/>
    <p:sldId id="300" r:id="rId41"/>
    <p:sldId id="30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7"/>
    <p:restoredTop sz="94713"/>
  </p:normalViewPr>
  <p:slideViewPr>
    <p:cSldViewPr snapToGrid="0" snapToObjects="1">
      <p:cViewPr varScale="1">
        <p:scale>
          <a:sx n="116" d="100"/>
          <a:sy n="116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5C3775-A3F2-48D6-A612-09F855844B4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51434B2-FEA0-4509-A1EC-C8F62E734D1E}">
      <dgm:prSet custT="1"/>
      <dgm:spPr/>
      <dgm:t>
        <a:bodyPr/>
        <a:lstStyle/>
        <a:p>
          <a:r>
            <a:rPr lang="es-ES_tradnl" sz="2800" dirty="0"/>
            <a:t>Ponga un tablero de inscripción en el vestíbulo de la iglesia.</a:t>
          </a:r>
          <a:endParaRPr lang="en-US" sz="2800" dirty="0"/>
        </a:p>
      </dgm:t>
    </dgm:pt>
    <dgm:pt modelId="{0B111EFB-8937-4FD8-B4C6-71002644BE73}" type="parTrans" cxnId="{3CFF6CAD-F57F-4398-96BD-C9C307A8F5BA}">
      <dgm:prSet/>
      <dgm:spPr/>
      <dgm:t>
        <a:bodyPr/>
        <a:lstStyle/>
        <a:p>
          <a:endParaRPr lang="en-US"/>
        </a:p>
      </dgm:t>
    </dgm:pt>
    <dgm:pt modelId="{60230455-B5A4-4311-A672-E7B8086D23C7}" type="sibTrans" cxnId="{3CFF6CAD-F57F-4398-96BD-C9C307A8F5BA}">
      <dgm:prSet/>
      <dgm:spPr/>
      <dgm:t>
        <a:bodyPr/>
        <a:lstStyle/>
        <a:p>
          <a:endParaRPr lang="en-US"/>
        </a:p>
      </dgm:t>
    </dgm:pt>
    <dgm:pt modelId="{B4E9B9DF-CE0F-4E14-82B0-6D4BA7E7A298}">
      <dgm:prSet custT="1"/>
      <dgm:spPr/>
      <dgm:t>
        <a:bodyPr/>
        <a:lstStyle/>
        <a:p>
          <a:r>
            <a:rPr lang="es-ES_tradnl" sz="2800" dirty="0"/>
            <a:t>Oriente a los nuevos miembros  a su compromiso de oración.</a:t>
          </a:r>
          <a:endParaRPr lang="en-US" sz="2800" dirty="0"/>
        </a:p>
      </dgm:t>
    </dgm:pt>
    <dgm:pt modelId="{45AF5644-FF8A-40AE-8824-68DD428B6E7D}" type="parTrans" cxnId="{DDC27CC6-7219-43E9-A12C-FFF6A6AA647B}">
      <dgm:prSet/>
      <dgm:spPr/>
      <dgm:t>
        <a:bodyPr/>
        <a:lstStyle/>
        <a:p>
          <a:endParaRPr lang="en-US"/>
        </a:p>
      </dgm:t>
    </dgm:pt>
    <dgm:pt modelId="{49B7313D-11B3-4690-A7A6-CD458F3865F7}" type="sibTrans" cxnId="{DDC27CC6-7219-43E9-A12C-FFF6A6AA647B}">
      <dgm:prSet/>
      <dgm:spPr/>
      <dgm:t>
        <a:bodyPr/>
        <a:lstStyle/>
        <a:p>
          <a:endParaRPr lang="en-US"/>
        </a:p>
      </dgm:t>
    </dgm:pt>
    <dgm:pt modelId="{080BED9E-927B-47A7-8924-81E4A3F34B3F}">
      <dgm:prSet custT="1"/>
      <dgm:spPr/>
      <dgm:t>
        <a:bodyPr/>
        <a:lstStyle/>
        <a:p>
          <a:r>
            <a:rPr lang="es-ES_tradnl" sz="2800" dirty="0"/>
            <a:t>Haga que las personas se comprometan a cierto termino con la oración.</a:t>
          </a:r>
          <a:endParaRPr lang="en-US" sz="2800" dirty="0"/>
        </a:p>
      </dgm:t>
    </dgm:pt>
    <dgm:pt modelId="{1713E813-B900-4C86-AF3E-4557A11932D0}" type="parTrans" cxnId="{5B0A7C3C-0158-4ACE-862B-19B77FEE995E}">
      <dgm:prSet/>
      <dgm:spPr/>
      <dgm:t>
        <a:bodyPr/>
        <a:lstStyle/>
        <a:p>
          <a:endParaRPr lang="en-US"/>
        </a:p>
      </dgm:t>
    </dgm:pt>
    <dgm:pt modelId="{9AAF0C06-5784-4DE6-8C38-3286924A8C79}" type="sibTrans" cxnId="{5B0A7C3C-0158-4ACE-862B-19B77FEE995E}">
      <dgm:prSet/>
      <dgm:spPr/>
      <dgm:t>
        <a:bodyPr/>
        <a:lstStyle/>
        <a:p>
          <a:endParaRPr lang="en-US"/>
        </a:p>
      </dgm:t>
    </dgm:pt>
    <dgm:pt modelId="{FCFA9DF6-D147-4457-B87D-F67C178F80C0}">
      <dgm:prSet custT="1"/>
      <dgm:spPr/>
      <dgm:t>
        <a:bodyPr/>
        <a:lstStyle/>
        <a:p>
          <a:r>
            <a:rPr lang="es-ES_tradnl" sz="2800" dirty="0"/>
            <a:t>Haga los resultado públicos de la oración.</a:t>
          </a:r>
          <a:endParaRPr lang="en-US" sz="2800" dirty="0"/>
        </a:p>
      </dgm:t>
    </dgm:pt>
    <dgm:pt modelId="{81428F78-5316-4B13-8269-46B2302F53A4}" type="parTrans" cxnId="{52D6B684-F735-4D37-82DD-044D56DF9D30}">
      <dgm:prSet/>
      <dgm:spPr/>
      <dgm:t>
        <a:bodyPr/>
        <a:lstStyle/>
        <a:p>
          <a:endParaRPr lang="en-US"/>
        </a:p>
      </dgm:t>
    </dgm:pt>
    <dgm:pt modelId="{51FA009D-9D32-4FB8-92E3-6B55F83EAC03}" type="sibTrans" cxnId="{52D6B684-F735-4D37-82DD-044D56DF9D30}">
      <dgm:prSet/>
      <dgm:spPr/>
      <dgm:t>
        <a:bodyPr/>
        <a:lstStyle/>
        <a:p>
          <a:endParaRPr lang="en-US"/>
        </a:p>
      </dgm:t>
    </dgm:pt>
    <dgm:pt modelId="{C2831839-E9C3-410E-964E-4FB05343A85E}" type="pres">
      <dgm:prSet presAssocID="{FF5C3775-A3F2-48D6-A612-09F855844B4B}" presName="root" presStyleCnt="0">
        <dgm:presLayoutVars>
          <dgm:dir/>
          <dgm:resizeHandles val="exact"/>
        </dgm:presLayoutVars>
      </dgm:prSet>
      <dgm:spPr/>
    </dgm:pt>
    <dgm:pt modelId="{52A2BF75-3B0E-4603-85E0-7715EE1E3449}" type="pres">
      <dgm:prSet presAssocID="{151434B2-FEA0-4509-A1EC-C8F62E734D1E}" presName="compNode" presStyleCnt="0"/>
      <dgm:spPr/>
    </dgm:pt>
    <dgm:pt modelId="{98AB6969-D441-4473-BD06-A851C83E6342}" type="pres">
      <dgm:prSet presAssocID="{151434B2-FEA0-4509-A1EC-C8F62E734D1E}" presName="bgRect" presStyleLbl="bgShp" presStyleIdx="0" presStyleCnt="4"/>
      <dgm:spPr/>
    </dgm:pt>
    <dgm:pt modelId="{CAD24E50-3447-47F3-A76D-7737338A7844}" type="pres">
      <dgm:prSet presAssocID="{151434B2-FEA0-4509-A1EC-C8F62E734D1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EA65B014-E87E-4FC7-B0BD-6AECE7ED8670}" type="pres">
      <dgm:prSet presAssocID="{151434B2-FEA0-4509-A1EC-C8F62E734D1E}" presName="spaceRect" presStyleCnt="0"/>
      <dgm:spPr/>
    </dgm:pt>
    <dgm:pt modelId="{490B2D79-AC4D-49C1-AED4-12BA2824D293}" type="pres">
      <dgm:prSet presAssocID="{151434B2-FEA0-4509-A1EC-C8F62E734D1E}" presName="parTx" presStyleLbl="revTx" presStyleIdx="0" presStyleCnt="4">
        <dgm:presLayoutVars>
          <dgm:chMax val="0"/>
          <dgm:chPref val="0"/>
        </dgm:presLayoutVars>
      </dgm:prSet>
      <dgm:spPr/>
    </dgm:pt>
    <dgm:pt modelId="{E9024B3C-4F3D-42C4-877B-945034564F36}" type="pres">
      <dgm:prSet presAssocID="{60230455-B5A4-4311-A672-E7B8086D23C7}" presName="sibTrans" presStyleCnt="0"/>
      <dgm:spPr/>
    </dgm:pt>
    <dgm:pt modelId="{F8A5081F-5257-4640-869C-FD95A4422CC2}" type="pres">
      <dgm:prSet presAssocID="{B4E9B9DF-CE0F-4E14-82B0-6D4BA7E7A298}" presName="compNode" presStyleCnt="0"/>
      <dgm:spPr/>
    </dgm:pt>
    <dgm:pt modelId="{DC36B617-3CE4-458C-B5BB-6E27181E15DC}" type="pres">
      <dgm:prSet presAssocID="{B4E9B9DF-CE0F-4E14-82B0-6D4BA7E7A298}" presName="bgRect" presStyleLbl="bgShp" presStyleIdx="1" presStyleCnt="4"/>
      <dgm:spPr/>
    </dgm:pt>
    <dgm:pt modelId="{DD38BA9C-E374-4E23-BF86-BF8B5804365E}" type="pres">
      <dgm:prSet presAssocID="{B4E9B9DF-CE0F-4E14-82B0-6D4BA7E7A29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9569DFC-103C-4F27-AA29-6AC7BD2D3F10}" type="pres">
      <dgm:prSet presAssocID="{B4E9B9DF-CE0F-4E14-82B0-6D4BA7E7A298}" presName="spaceRect" presStyleCnt="0"/>
      <dgm:spPr/>
    </dgm:pt>
    <dgm:pt modelId="{B03F6553-ECED-4833-841C-270DC8B0EC53}" type="pres">
      <dgm:prSet presAssocID="{B4E9B9DF-CE0F-4E14-82B0-6D4BA7E7A298}" presName="parTx" presStyleLbl="revTx" presStyleIdx="1" presStyleCnt="4">
        <dgm:presLayoutVars>
          <dgm:chMax val="0"/>
          <dgm:chPref val="0"/>
        </dgm:presLayoutVars>
      </dgm:prSet>
      <dgm:spPr/>
    </dgm:pt>
    <dgm:pt modelId="{98F59915-0E71-4B7B-8F58-FB5DA6230944}" type="pres">
      <dgm:prSet presAssocID="{49B7313D-11B3-4690-A7A6-CD458F3865F7}" presName="sibTrans" presStyleCnt="0"/>
      <dgm:spPr/>
    </dgm:pt>
    <dgm:pt modelId="{D8844054-9335-4EF6-9605-2F747F5F5271}" type="pres">
      <dgm:prSet presAssocID="{080BED9E-927B-47A7-8924-81E4A3F34B3F}" presName="compNode" presStyleCnt="0"/>
      <dgm:spPr/>
    </dgm:pt>
    <dgm:pt modelId="{847A5EEB-972E-46F6-AB1C-B3C26194028E}" type="pres">
      <dgm:prSet presAssocID="{080BED9E-927B-47A7-8924-81E4A3F34B3F}" presName="bgRect" presStyleLbl="bgShp" presStyleIdx="2" presStyleCnt="4"/>
      <dgm:spPr/>
    </dgm:pt>
    <dgm:pt modelId="{043F2E13-8DA3-4C79-95E5-8DEC92548BAA}" type="pres">
      <dgm:prSet presAssocID="{080BED9E-927B-47A7-8924-81E4A3F34B3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um Set"/>
        </a:ext>
      </dgm:extLst>
    </dgm:pt>
    <dgm:pt modelId="{6BDC9294-580D-4ABD-B91F-9DAD18F357A3}" type="pres">
      <dgm:prSet presAssocID="{080BED9E-927B-47A7-8924-81E4A3F34B3F}" presName="spaceRect" presStyleCnt="0"/>
      <dgm:spPr/>
    </dgm:pt>
    <dgm:pt modelId="{36F64D7C-09CE-4B9E-A264-BDA03DC3F2E4}" type="pres">
      <dgm:prSet presAssocID="{080BED9E-927B-47A7-8924-81E4A3F34B3F}" presName="parTx" presStyleLbl="revTx" presStyleIdx="2" presStyleCnt="4">
        <dgm:presLayoutVars>
          <dgm:chMax val="0"/>
          <dgm:chPref val="0"/>
        </dgm:presLayoutVars>
      </dgm:prSet>
      <dgm:spPr/>
    </dgm:pt>
    <dgm:pt modelId="{5248F1F3-A901-441F-AE38-663045C345A6}" type="pres">
      <dgm:prSet presAssocID="{9AAF0C06-5784-4DE6-8C38-3286924A8C79}" presName="sibTrans" presStyleCnt="0"/>
      <dgm:spPr/>
    </dgm:pt>
    <dgm:pt modelId="{E661F7BB-E1EF-45B4-BCC4-B8B64F7273BF}" type="pres">
      <dgm:prSet presAssocID="{FCFA9DF6-D147-4457-B87D-F67C178F80C0}" presName="compNode" presStyleCnt="0"/>
      <dgm:spPr/>
    </dgm:pt>
    <dgm:pt modelId="{8E9AB26A-0FC3-49FD-8D31-0B8C563B7640}" type="pres">
      <dgm:prSet presAssocID="{FCFA9DF6-D147-4457-B87D-F67C178F80C0}" presName="bgRect" presStyleLbl="bgShp" presStyleIdx="3" presStyleCnt="4"/>
      <dgm:spPr/>
    </dgm:pt>
    <dgm:pt modelId="{1A76E3F9-1384-48B9-800D-FB39718FC750}" type="pres">
      <dgm:prSet presAssocID="{FCFA9DF6-D147-4457-B87D-F67C178F80C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ing Hands"/>
        </a:ext>
      </dgm:extLst>
    </dgm:pt>
    <dgm:pt modelId="{8EE044A8-69D3-491E-990C-D3436A4E7322}" type="pres">
      <dgm:prSet presAssocID="{FCFA9DF6-D147-4457-B87D-F67C178F80C0}" presName="spaceRect" presStyleCnt="0"/>
      <dgm:spPr/>
    </dgm:pt>
    <dgm:pt modelId="{8ADCFD48-4611-44FF-8E87-BA4CCA404900}" type="pres">
      <dgm:prSet presAssocID="{FCFA9DF6-D147-4457-B87D-F67C178F80C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AAB0C16-6EA5-4FC5-9D58-20EDAEA789CD}" type="presOf" srcId="{FCFA9DF6-D147-4457-B87D-F67C178F80C0}" destId="{8ADCFD48-4611-44FF-8E87-BA4CCA404900}" srcOrd="0" destOrd="0" presId="urn:microsoft.com/office/officeart/2018/2/layout/IconVerticalSolidList"/>
    <dgm:cxn modelId="{FDB8B225-22A2-4244-912E-47C34C2E0B62}" type="presOf" srcId="{080BED9E-927B-47A7-8924-81E4A3F34B3F}" destId="{36F64D7C-09CE-4B9E-A264-BDA03DC3F2E4}" srcOrd="0" destOrd="0" presId="urn:microsoft.com/office/officeart/2018/2/layout/IconVerticalSolidList"/>
    <dgm:cxn modelId="{0CBB992F-241D-4250-92DF-92F5AF45CC54}" type="presOf" srcId="{151434B2-FEA0-4509-A1EC-C8F62E734D1E}" destId="{490B2D79-AC4D-49C1-AED4-12BA2824D293}" srcOrd="0" destOrd="0" presId="urn:microsoft.com/office/officeart/2018/2/layout/IconVerticalSolidList"/>
    <dgm:cxn modelId="{7A8F4830-549D-4D47-9B7E-1841A91371FA}" type="presOf" srcId="{FF5C3775-A3F2-48D6-A612-09F855844B4B}" destId="{C2831839-E9C3-410E-964E-4FB05343A85E}" srcOrd="0" destOrd="0" presId="urn:microsoft.com/office/officeart/2018/2/layout/IconVerticalSolidList"/>
    <dgm:cxn modelId="{5B0A7C3C-0158-4ACE-862B-19B77FEE995E}" srcId="{FF5C3775-A3F2-48D6-A612-09F855844B4B}" destId="{080BED9E-927B-47A7-8924-81E4A3F34B3F}" srcOrd="2" destOrd="0" parTransId="{1713E813-B900-4C86-AF3E-4557A11932D0}" sibTransId="{9AAF0C06-5784-4DE6-8C38-3286924A8C79}"/>
    <dgm:cxn modelId="{6CDE8957-F213-41F4-A282-C7C4266B9A2B}" type="presOf" srcId="{B4E9B9DF-CE0F-4E14-82B0-6D4BA7E7A298}" destId="{B03F6553-ECED-4833-841C-270DC8B0EC53}" srcOrd="0" destOrd="0" presId="urn:microsoft.com/office/officeart/2018/2/layout/IconVerticalSolidList"/>
    <dgm:cxn modelId="{52D6B684-F735-4D37-82DD-044D56DF9D30}" srcId="{FF5C3775-A3F2-48D6-A612-09F855844B4B}" destId="{FCFA9DF6-D147-4457-B87D-F67C178F80C0}" srcOrd="3" destOrd="0" parTransId="{81428F78-5316-4B13-8269-46B2302F53A4}" sibTransId="{51FA009D-9D32-4FB8-92E3-6B55F83EAC03}"/>
    <dgm:cxn modelId="{3CFF6CAD-F57F-4398-96BD-C9C307A8F5BA}" srcId="{FF5C3775-A3F2-48D6-A612-09F855844B4B}" destId="{151434B2-FEA0-4509-A1EC-C8F62E734D1E}" srcOrd="0" destOrd="0" parTransId="{0B111EFB-8937-4FD8-B4C6-71002644BE73}" sibTransId="{60230455-B5A4-4311-A672-E7B8086D23C7}"/>
    <dgm:cxn modelId="{DDC27CC6-7219-43E9-A12C-FFF6A6AA647B}" srcId="{FF5C3775-A3F2-48D6-A612-09F855844B4B}" destId="{B4E9B9DF-CE0F-4E14-82B0-6D4BA7E7A298}" srcOrd="1" destOrd="0" parTransId="{45AF5644-FF8A-40AE-8824-68DD428B6E7D}" sibTransId="{49B7313D-11B3-4690-A7A6-CD458F3865F7}"/>
    <dgm:cxn modelId="{39045875-50AB-4264-A0C2-37A863BADADB}" type="presParOf" srcId="{C2831839-E9C3-410E-964E-4FB05343A85E}" destId="{52A2BF75-3B0E-4603-85E0-7715EE1E3449}" srcOrd="0" destOrd="0" presId="urn:microsoft.com/office/officeart/2018/2/layout/IconVerticalSolidList"/>
    <dgm:cxn modelId="{70716DA8-6DB0-4B36-8000-1559586C79ED}" type="presParOf" srcId="{52A2BF75-3B0E-4603-85E0-7715EE1E3449}" destId="{98AB6969-D441-4473-BD06-A851C83E6342}" srcOrd="0" destOrd="0" presId="urn:microsoft.com/office/officeart/2018/2/layout/IconVerticalSolidList"/>
    <dgm:cxn modelId="{FBD280B2-722D-4205-8057-0D7EB0401CD3}" type="presParOf" srcId="{52A2BF75-3B0E-4603-85E0-7715EE1E3449}" destId="{CAD24E50-3447-47F3-A76D-7737338A7844}" srcOrd="1" destOrd="0" presId="urn:microsoft.com/office/officeart/2018/2/layout/IconVerticalSolidList"/>
    <dgm:cxn modelId="{436462E3-33AF-40B8-913F-50FEA82BA40A}" type="presParOf" srcId="{52A2BF75-3B0E-4603-85E0-7715EE1E3449}" destId="{EA65B014-E87E-4FC7-B0BD-6AECE7ED8670}" srcOrd="2" destOrd="0" presId="urn:microsoft.com/office/officeart/2018/2/layout/IconVerticalSolidList"/>
    <dgm:cxn modelId="{76695C40-553E-4CFF-A55E-50F08C914EDD}" type="presParOf" srcId="{52A2BF75-3B0E-4603-85E0-7715EE1E3449}" destId="{490B2D79-AC4D-49C1-AED4-12BA2824D293}" srcOrd="3" destOrd="0" presId="urn:microsoft.com/office/officeart/2018/2/layout/IconVerticalSolidList"/>
    <dgm:cxn modelId="{E2632317-4F2F-401F-A44E-FA58F896272C}" type="presParOf" srcId="{C2831839-E9C3-410E-964E-4FB05343A85E}" destId="{E9024B3C-4F3D-42C4-877B-945034564F36}" srcOrd="1" destOrd="0" presId="urn:microsoft.com/office/officeart/2018/2/layout/IconVerticalSolidList"/>
    <dgm:cxn modelId="{76D07B54-7CA5-4B22-9139-CE2E2B9ED03A}" type="presParOf" srcId="{C2831839-E9C3-410E-964E-4FB05343A85E}" destId="{F8A5081F-5257-4640-869C-FD95A4422CC2}" srcOrd="2" destOrd="0" presId="urn:microsoft.com/office/officeart/2018/2/layout/IconVerticalSolidList"/>
    <dgm:cxn modelId="{CA0B274F-E582-4209-ADD4-A53506BCBA67}" type="presParOf" srcId="{F8A5081F-5257-4640-869C-FD95A4422CC2}" destId="{DC36B617-3CE4-458C-B5BB-6E27181E15DC}" srcOrd="0" destOrd="0" presId="urn:microsoft.com/office/officeart/2018/2/layout/IconVerticalSolidList"/>
    <dgm:cxn modelId="{C0A3AD03-D6DF-43C2-9FC3-07C19EAD1F7F}" type="presParOf" srcId="{F8A5081F-5257-4640-869C-FD95A4422CC2}" destId="{DD38BA9C-E374-4E23-BF86-BF8B5804365E}" srcOrd="1" destOrd="0" presId="urn:microsoft.com/office/officeart/2018/2/layout/IconVerticalSolidList"/>
    <dgm:cxn modelId="{60DF5A3F-A94C-472E-AEFA-0D10F5199979}" type="presParOf" srcId="{F8A5081F-5257-4640-869C-FD95A4422CC2}" destId="{79569DFC-103C-4F27-AA29-6AC7BD2D3F10}" srcOrd="2" destOrd="0" presId="urn:microsoft.com/office/officeart/2018/2/layout/IconVerticalSolidList"/>
    <dgm:cxn modelId="{57734F1C-4228-461E-B68A-FACD178BF23F}" type="presParOf" srcId="{F8A5081F-5257-4640-869C-FD95A4422CC2}" destId="{B03F6553-ECED-4833-841C-270DC8B0EC53}" srcOrd="3" destOrd="0" presId="urn:microsoft.com/office/officeart/2018/2/layout/IconVerticalSolidList"/>
    <dgm:cxn modelId="{2AE1DB63-4526-445A-8982-DCF245A5CF20}" type="presParOf" srcId="{C2831839-E9C3-410E-964E-4FB05343A85E}" destId="{98F59915-0E71-4B7B-8F58-FB5DA6230944}" srcOrd="3" destOrd="0" presId="urn:microsoft.com/office/officeart/2018/2/layout/IconVerticalSolidList"/>
    <dgm:cxn modelId="{4381B9AC-2301-4634-8E0A-D63464009798}" type="presParOf" srcId="{C2831839-E9C3-410E-964E-4FB05343A85E}" destId="{D8844054-9335-4EF6-9605-2F747F5F5271}" srcOrd="4" destOrd="0" presId="urn:microsoft.com/office/officeart/2018/2/layout/IconVerticalSolidList"/>
    <dgm:cxn modelId="{DAA54634-C241-4258-AE20-D1EB890981E0}" type="presParOf" srcId="{D8844054-9335-4EF6-9605-2F747F5F5271}" destId="{847A5EEB-972E-46F6-AB1C-B3C26194028E}" srcOrd="0" destOrd="0" presId="urn:microsoft.com/office/officeart/2018/2/layout/IconVerticalSolidList"/>
    <dgm:cxn modelId="{D09306BA-6256-4502-8549-F5437641199C}" type="presParOf" srcId="{D8844054-9335-4EF6-9605-2F747F5F5271}" destId="{043F2E13-8DA3-4C79-95E5-8DEC92548BAA}" srcOrd="1" destOrd="0" presId="urn:microsoft.com/office/officeart/2018/2/layout/IconVerticalSolidList"/>
    <dgm:cxn modelId="{5D7BFC44-61FE-479F-85B3-6FE1FC7359A2}" type="presParOf" srcId="{D8844054-9335-4EF6-9605-2F747F5F5271}" destId="{6BDC9294-580D-4ABD-B91F-9DAD18F357A3}" srcOrd="2" destOrd="0" presId="urn:microsoft.com/office/officeart/2018/2/layout/IconVerticalSolidList"/>
    <dgm:cxn modelId="{E782AA34-6AB5-444C-93DB-10F33BD30927}" type="presParOf" srcId="{D8844054-9335-4EF6-9605-2F747F5F5271}" destId="{36F64D7C-09CE-4B9E-A264-BDA03DC3F2E4}" srcOrd="3" destOrd="0" presId="urn:microsoft.com/office/officeart/2018/2/layout/IconVerticalSolidList"/>
    <dgm:cxn modelId="{3B65360C-129B-46F1-A3F7-7F4254851862}" type="presParOf" srcId="{C2831839-E9C3-410E-964E-4FB05343A85E}" destId="{5248F1F3-A901-441F-AE38-663045C345A6}" srcOrd="5" destOrd="0" presId="urn:microsoft.com/office/officeart/2018/2/layout/IconVerticalSolidList"/>
    <dgm:cxn modelId="{E54739A9-8179-46AA-8028-FD1A9DF89368}" type="presParOf" srcId="{C2831839-E9C3-410E-964E-4FB05343A85E}" destId="{E661F7BB-E1EF-45B4-BCC4-B8B64F7273BF}" srcOrd="6" destOrd="0" presId="urn:microsoft.com/office/officeart/2018/2/layout/IconVerticalSolidList"/>
    <dgm:cxn modelId="{67A50555-2D03-4810-B883-83F8A145A320}" type="presParOf" srcId="{E661F7BB-E1EF-45B4-BCC4-B8B64F7273BF}" destId="{8E9AB26A-0FC3-49FD-8D31-0B8C563B7640}" srcOrd="0" destOrd="0" presId="urn:microsoft.com/office/officeart/2018/2/layout/IconVerticalSolidList"/>
    <dgm:cxn modelId="{5DAE7229-F8C0-4B6C-9496-5BDCD910C915}" type="presParOf" srcId="{E661F7BB-E1EF-45B4-BCC4-B8B64F7273BF}" destId="{1A76E3F9-1384-48B9-800D-FB39718FC750}" srcOrd="1" destOrd="0" presId="urn:microsoft.com/office/officeart/2018/2/layout/IconVerticalSolidList"/>
    <dgm:cxn modelId="{9FF4FE36-08B9-4B0F-B18E-58D15C233911}" type="presParOf" srcId="{E661F7BB-E1EF-45B4-BCC4-B8B64F7273BF}" destId="{8EE044A8-69D3-491E-990C-D3436A4E7322}" srcOrd="2" destOrd="0" presId="urn:microsoft.com/office/officeart/2018/2/layout/IconVerticalSolidList"/>
    <dgm:cxn modelId="{7B29AA61-42F5-42C1-985C-A4351F31F8DD}" type="presParOf" srcId="{E661F7BB-E1EF-45B4-BCC4-B8B64F7273BF}" destId="{8ADCFD48-4611-44FF-8E87-BA4CCA4049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B6969-D441-4473-BD06-A851C83E6342}">
      <dsp:nvSpPr>
        <dsp:cNvPr id="0" name=""/>
        <dsp:cNvSpPr/>
      </dsp:nvSpPr>
      <dsp:spPr>
        <a:xfrm>
          <a:off x="0" y="4764"/>
          <a:ext cx="6151562" cy="8654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24E50-3447-47F3-A76D-7737338A7844}">
      <dsp:nvSpPr>
        <dsp:cNvPr id="0" name=""/>
        <dsp:cNvSpPr/>
      </dsp:nvSpPr>
      <dsp:spPr>
        <a:xfrm>
          <a:off x="261810" y="199499"/>
          <a:ext cx="476485" cy="4760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B2D79-AC4D-49C1-AED4-12BA2824D293}">
      <dsp:nvSpPr>
        <dsp:cNvPr id="0" name=""/>
        <dsp:cNvSpPr/>
      </dsp:nvSpPr>
      <dsp:spPr>
        <a:xfrm>
          <a:off x="1000106" y="4764"/>
          <a:ext cx="5016932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Ponga un tablero de inscripción en el vestíbulo de la iglesia.</a:t>
          </a:r>
          <a:endParaRPr lang="en-US" sz="2800" kern="1200" dirty="0"/>
        </a:p>
      </dsp:txBody>
      <dsp:txXfrm>
        <a:off x="1000106" y="4764"/>
        <a:ext cx="5016932" cy="1108909"/>
      </dsp:txXfrm>
    </dsp:sp>
    <dsp:sp modelId="{DC36B617-3CE4-458C-B5BB-6E27181E15DC}">
      <dsp:nvSpPr>
        <dsp:cNvPr id="0" name=""/>
        <dsp:cNvSpPr/>
      </dsp:nvSpPr>
      <dsp:spPr>
        <a:xfrm>
          <a:off x="0" y="1390901"/>
          <a:ext cx="6151562" cy="8654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8BA9C-E374-4E23-BF86-BF8B5804365E}">
      <dsp:nvSpPr>
        <dsp:cNvPr id="0" name=""/>
        <dsp:cNvSpPr/>
      </dsp:nvSpPr>
      <dsp:spPr>
        <a:xfrm>
          <a:off x="261810" y="1585636"/>
          <a:ext cx="476485" cy="4760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F6553-ECED-4833-841C-270DC8B0EC53}">
      <dsp:nvSpPr>
        <dsp:cNvPr id="0" name=""/>
        <dsp:cNvSpPr/>
      </dsp:nvSpPr>
      <dsp:spPr>
        <a:xfrm>
          <a:off x="1000106" y="1390901"/>
          <a:ext cx="5016932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Oriente a los nuevos miembros  a su compromiso de oración.</a:t>
          </a:r>
          <a:endParaRPr lang="en-US" sz="2800" kern="1200" dirty="0"/>
        </a:p>
      </dsp:txBody>
      <dsp:txXfrm>
        <a:off x="1000106" y="1390901"/>
        <a:ext cx="5016932" cy="1108909"/>
      </dsp:txXfrm>
    </dsp:sp>
    <dsp:sp modelId="{847A5EEB-972E-46F6-AB1C-B3C26194028E}">
      <dsp:nvSpPr>
        <dsp:cNvPr id="0" name=""/>
        <dsp:cNvSpPr/>
      </dsp:nvSpPr>
      <dsp:spPr>
        <a:xfrm>
          <a:off x="0" y="2777038"/>
          <a:ext cx="6151562" cy="8654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F2E13-8DA3-4C79-95E5-8DEC92548BAA}">
      <dsp:nvSpPr>
        <dsp:cNvPr id="0" name=""/>
        <dsp:cNvSpPr/>
      </dsp:nvSpPr>
      <dsp:spPr>
        <a:xfrm>
          <a:off x="261810" y="2971774"/>
          <a:ext cx="476485" cy="4760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64D7C-09CE-4B9E-A264-BDA03DC3F2E4}">
      <dsp:nvSpPr>
        <dsp:cNvPr id="0" name=""/>
        <dsp:cNvSpPr/>
      </dsp:nvSpPr>
      <dsp:spPr>
        <a:xfrm>
          <a:off x="1000106" y="2777038"/>
          <a:ext cx="5016932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Haga que las personas se comprometan a cierto termino con la oración.</a:t>
          </a:r>
          <a:endParaRPr lang="en-US" sz="2800" kern="1200" dirty="0"/>
        </a:p>
      </dsp:txBody>
      <dsp:txXfrm>
        <a:off x="1000106" y="2777038"/>
        <a:ext cx="5016932" cy="1108909"/>
      </dsp:txXfrm>
    </dsp:sp>
    <dsp:sp modelId="{8E9AB26A-0FC3-49FD-8D31-0B8C563B7640}">
      <dsp:nvSpPr>
        <dsp:cNvPr id="0" name=""/>
        <dsp:cNvSpPr/>
      </dsp:nvSpPr>
      <dsp:spPr>
        <a:xfrm>
          <a:off x="0" y="4163175"/>
          <a:ext cx="6151562" cy="8654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6E3F9-1384-48B9-800D-FB39718FC750}">
      <dsp:nvSpPr>
        <dsp:cNvPr id="0" name=""/>
        <dsp:cNvSpPr/>
      </dsp:nvSpPr>
      <dsp:spPr>
        <a:xfrm>
          <a:off x="261810" y="4357911"/>
          <a:ext cx="476485" cy="4760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CFD48-4611-44FF-8E87-BA4CCA404900}">
      <dsp:nvSpPr>
        <dsp:cNvPr id="0" name=""/>
        <dsp:cNvSpPr/>
      </dsp:nvSpPr>
      <dsp:spPr>
        <a:xfrm>
          <a:off x="1000106" y="4163175"/>
          <a:ext cx="5016932" cy="1108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60" tIns="117360" rIns="117360" bIns="1173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Haga los resultado públicos de la oración.</a:t>
          </a:r>
          <a:endParaRPr lang="en-US" sz="2800" kern="1200" dirty="0"/>
        </a:p>
      </dsp:txBody>
      <dsp:txXfrm>
        <a:off x="1000106" y="4163175"/>
        <a:ext cx="5016932" cy="1108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, sitting, mirror&#10;&#10;Description automatically generated">
            <a:extLst>
              <a:ext uri="{FF2B5EF4-FFF2-40B4-BE49-F238E27FC236}">
                <a16:creationId xmlns:a16="http://schemas.microsoft.com/office/drawing/2014/main" id="{67579182-7CDE-6345-BD56-18B597942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3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280BE7-FCAB-1846-93CA-3273A4DF08A3}"/>
              </a:ext>
            </a:extLst>
          </p:cNvPr>
          <p:cNvSpPr/>
          <p:nvPr/>
        </p:nvSpPr>
        <p:spPr>
          <a:xfrm>
            <a:off x="917662" y="221167"/>
            <a:ext cx="9884981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Ministerio de oración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5F8CD-B14E-7747-B03E-9EAAB36FF613}"/>
              </a:ext>
            </a:extLst>
          </p:cNvPr>
          <p:cNvSpPr txBox="1"/>
          <p:nvPr/>
        </p:nvSpPr>
        <p:spPr>
          <a:xfrm>
            <a:off x="5318234" y="5759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53DE91-D521-5F4C-8570-7B11E8D57289}"/>
              </a:ext>
            </a:extLst>
          </p:cNvPr>
          <p:cNvSpPr/>
          <p:nvPr/>
        </p:nvSpPr>
        <p:spPr>
          <a:xfrm>
            <a:off x="3217478" y="6031834"/>
            <a:ext cx="598367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New Jersey 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Conference 2022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099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D118E90-A8D1-41A8-B29B-06A3554D9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1DAE3-A6D6-684E-8E08-B9E8B728D272}"/>
              </a:ext>
            </a:extLst>
          </p:cNvPr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32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Responsabilidad del coordinador de oración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737A38-06E9-444D-9349-4EA8F3A8C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0320" y="640555"/>
            <a:ext cx="707136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9FCCB8-5A8A-43BA-B60E-759FC80FF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6436" y="806112"/>
            <a:ext cx="6739128" cy="2980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76B6FA6B-A739-2E46-AE5E-666B3035D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028" y="1186200"/>
            <a:ext cx="6409944" cy="22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6FCF-57D1-D947-B4B6-3F37C42D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800"/>
              <a:t>Responsabilidades del coordinador de Oración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F4806-D06F-904B-B9A7-761F02DEF20C}"/>
              </a:ext>
            </a:extLst>
          </p:cNvPr>
          <p:cNvSpPr txBox="1"/>
          <p:nvPr/>
        </p:nvSpPr>
        <p:spPr>
          <a:xfrm>
            <a:off x="314326" y="2638044"/>
            <a:ext cx="4177912" cy="404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Identificar a los que han mostrado interés en la oración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Elaborar un plan de oración en la iglesia para todo el año.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Crear y desarrollar un programa de oración.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louds in the sky&#10;&#10;Description automatically generated">
            <a:extLst>
              <a:ext uri="{FF2B5EF4-FFF2-40B4-BE49-F238E27FC236}">
                <a16:creationId xmlns:a16="http://schemas.microsoft.com/office/drawing/2014/main" id="{3C28095B-1762-E749-8DEB-9108E5C0F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58" y="1128683"/>
            <a:ext cx="6558192" cy="460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6FCF-57D1-D947-B4B6-3F37C42D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800"/>
              <a:t>Responsabilidades del coordinador de Oración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F4806-D06F-904B-B9A7-761F02DEF20C}"/>
              </a:ext>
            </a:extLst>
          </p:cNvPr>
          <p:cNvSpPr txBox="1"/>
          <p:nvPr/>
        </p:nvSpPr>
        <p:spPr>
          <a:xfrm>
            <a:off x="558800" y="2638044"/>
            <a:ext cx="4098999" cy="326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Formar las parejas compañeras  de oración intercesora.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Escoger un día de oración.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C881B0CC-C638-4047-ABF9-925174377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801" y="1128683"/>
            <a:ext cx="6558191" cy="460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6FCF-57D1-D947-B4B6-3F37C42D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800"/>
              <a:t>Responsabilidades del coordinador de Oración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F4806-D06F-904B-B9A7-761F02DEF20C}"/>
              </a:ext>
            </a:extLst>
          </p:cNvPr>
          <p:cNvSpPr txBox="1"/>
          <p:nvPr/>
        </p:nvSpPr>
        <p:spPr>
          <a:xfrm>
            <a:off x="558801" y="2638044"/>
            <a:ext cx="3935380" cy="326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Buscar en la iglesia un lugar accesible dedicado a la oración.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Llevar a cabo retiros de oración</a:t>
            </a:r>
            <a:r>
              <a:rPr lang="es-ES_tradnl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C881B0CC-C638-4047-ABF9-925174377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801" y="1128683"/>
            <a:ext cx="6558191" cy="460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6FCF-57D1-D947-B4B6-3F37C42D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800"/>
              <a:t>Responsabilidades del coordinador de Oración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F4806-D06F-904B-B9A7-761F02DEF20C}"/>
              </a:ext>
            </a:extLst>
          </p:cNvPr>
          <p:cNvSpPr txBox="1"/>
          <p:nvPr/>
        </p:nvSpPr>
        <p:spPr>
          <a:xfrm>
            <a:off x="431800" y="2638044"/>
            <a:ext cx="3898762" cy="32632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Desarrollar semanas de oración invisibles en la iglesia.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Promover los cuarenta días de oración dos veces por año.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AC191BD9-3D1F-2D46-9470-6D40ADB44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802" y="1207008"/>
            <a:ext cx="6558191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6FCF-57D1-D947-B4B6-3F37C42D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800"/>
              <a:t>Responsabilidades del coordinador de Oración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F4806-D06F-904B-B9A7-761F02DEF20C}"/>
              </a:ext>
            </a:extLst>
          </p:cNvPr>
          <p:cNvSpPr txBox="1"/>
          <p:nvPr/>
        </p:nvSpPr>
        <p:spPr>
          <a:xfrm>
            <a:off x="368300" y="2638044"/>
            <a:ext cx="3835400" cy="3762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3200">
                <a:solidFill>
                  <a:schemeClr val="tx1">
                    <a:lumMod val="85000"/>
                    <a:lumOff val="15000"/>
                  </a:schemeClr>
                </a:solidFill>
              </a:rPr>
              <a:t>Promover los diez días de oración programados por el programa de oración de la conferencia.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AC191BD9-3D1F-2D46-9470-6D40ADB44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802" y="1207008"/>
            <a:ext cx="6558191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9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7D3A4E0-C908-4EA9-ABDF-E82AD6BDE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5BFF6-26BC-6043-8D01-C0824246F8E4}"/>
              </a:ext>
            </a:extLst>
          </p:cNvPr>
          <p:cNvSpPr txBox="1"/>
          <p:nvPr/>
        </p:nvSpPr>
        <p:spPr>
          <a:xfrm>
            <a:off x="1600200" y="2363323"/>
            <a:ext cx="8991600" cy="1692771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3800" kern="1200" cap="all" spc="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Metas del ministerio de oración</a:t>
            </a:r>
          </a:p>
        </p:txBody>
      </p:sp>
    </p:spTree>
    <p:extLst>
      <p:ext uri="{BB962C8B-B14F-4D97-AF65-F5344CB8AC3E}">
        <p14:creationId xmlns:p14="http://schemas.microsoft.com/office/powerpoint/2010/main" val="3760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02983F-715F-E642-A9DF-D4F20B2CF68C}"/>
              </a:ext>
            </a:extLst>
          </p:cNvPr>
          <p:cNvSpPr/>
          <p:nvPr/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Metas</a:t>
            </a:r>
            <a:r>
              <a:rPr lang="en-US" sz="3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28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ministerio</a:t>
            </a:r>
            <a:r>
              <a:rPr lang="en-US" sz="3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0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oracion</a:t>
            </a:r>
            <a:r>
              <a:rPr lang="en-US" sz="3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9A24F-6FBA-4647-A3A3-3D9727B355CB}"/>
              </a:ext>
            </a:extLst>
          </p:cNvPr>
          <p:cNvSpPr/>
          <p:nvPr/>
        </p:nvSpPr>
        <p:spPr>
          <a:xfrm>
            <a:off x="5610431" y="698500"/>
            <a:ext cx="5320696" cy="638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Tener un nutrido programa de oración en la iglesia.</a:t>
            </a:r>
          </a:p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Animar a las personas a orar más y más y ensenarles como hacerlo.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Desarrollar Oportunidades para las personas  lleguen a estar más involucradas  en la oración, estudio de la biblia y en el ministerio.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5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B772E-C908-BE48-BFF8-9B261EA6B8EB}"/>
              </a:ext>
            </a:extLst>
          </p:cNvPr>
          <p:cNvSpPr txBox="1"/>
          <p:nvPr/>
        </p:nvSpPr>
        <p:spPr>
          <a:xfrm>
            <a:off x="6900672" y="978776"/>
            <a:ext cx="4486656" cy="1174991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Como reclutar personas para orar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B440A09-3A23-45FE-AEBF-AB64CAE84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5" r="17332" b="-1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46BF55-50B9-9247-AE5E-73AAF5BC79E3}"/>
              </a:ext>
            </a:extLst>
          </p:cNvPr>
          <p:cNvSpPr txBox="1"/>
          <p:nvPr/>
        </p:nvSpPr>
        <p:spPr>
          <a:xfrm>
            <a:off x="6591300" y="2153767"/>
            <a:ext cx="5194300" cy="42978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Reclutarlos del público.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permita que la oración entre en conflicto con otros programas importantes de la iglesia.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Imprima propósitos de oración en sus boletines  informativos.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Consiga a grupos para que se inscriba para momentos específicos de oración.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5B772E-C908-BE48-BFF8-9B261EA6B8EB}"/>
              </a:ext>
            </a:extLst>
          </p:cNvPr>
          <p:cNvSpPr txBox="1"/>
          <p:nvPr/>
        </p:nvSpPr>
        <p:spPr>
          <a:xfrm>
            <a:off x="640080" y="2681105"/>
            <a:ext cx="3401568" cy="1495794"/>
          </a:xfrm>
          <a:prstGeom prst="rect">
            <a:avLst/>
          </a:prstGeom>
          <a:solidFill>
            <a:srgbClr val="FFFFFF"/>
          </a:solidFill>
          <a:ln>
            <a:solidFill>
              <a:srgbClr val="262626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Como reclutar personas para orar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D95D861D-9E5B-4358-8640-233897A52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402407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814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4FCD5C-7443-4EBD-B37B-EAB86BF09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920" y="804334"/>
            <a:ext cx="10550161" cy="510226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0E9B40-C467-4CDE-8CC1-38533731D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968883"/>
            <a:ext cx="10222992" cy="4773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descr="001 United Prayer trailer ES SPAIN.mp4">
            <a:hlinkClick r:id="" action="ppaction://media"/>
            <a:extLst>
              <a:ext uri="{FF2B5EF4-FFF2-40B4-BE49-F238E27FC236}">
                <a16:creationId xmlns:a16="http://schemas.microsoft.com/office/drawing/2014/main" id="{B2BF9E60-22D9-CC47-B3E2-2CA8DD0A0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504" y="968882"/>
            <a:ext cx="10222992" cy="47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8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B772E-C908-BE48-BFF8-9B261EA6B8EB}"/>
              </a:ext>
            </a:extLst>
          </p:cNvPr>
          <p:cNvSpPr txBox="1"/>
          <p:nvPr/>
        </p:nvSpPr>
        <p:spPr>
          <a:xfrm>
            <a:off x="6876288" y="613016"/>
            <a:ext cx="4486656" cy="1174991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4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Como reclutar personas para orar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C8A82C82-E457-4AD1-84B9-1F3488704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3" r="24764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6946BF55-50B9-9247-AE5E-73AAF5BC79E3}"/>
              </a:ext>
            </a:extLst>
          </p:cNvPr>
          <p:cNvSpPr txBox="1"/>
          <p:nvPr/>
        </p:nvSpPr>
        <p:spPr>
          <a:xfrm>
            <a:off x="6653713" y="2377051"/>
            <a:ext cx="5193792" cy="3524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Tenga capitanes de oración: </a:t>
            </a:r>
          </a:p>
          <a:p>
            <a:pPr marL="400050" indent="-342900" defTabSz="914400">
              <a:spcBef>
                <a:spcPts val="1000"/>
              </a:spcBef>
              <a:buClr>
                <a:schemeClr val="accent2"/>
              </a:buClr>
              <a:buFont typeface="+mj-lt"/>
              <a:buAutoNum type="alphaLcPeriod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Recoja la hoja de inscripción.</a:t>
            </a:r>
          </a:p>
          <a:p>
            <a:pPr marL="400050" indent="-342900" defTabSz="914400">
              <a:spcBef>
                <a:spcPts val="1000"/>
              </a:spcBef>
              <a:buClr>
                <a:schemeClr val="accent2"/>
              </a:buClr>
              <a:buFont typeface="+mj-lt"/>
              <a:buAutoNum type="alphaLcPeriod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Llame para animar a  orar alas personas.</a:t>
            </a:r>
          </a:p>
          <a:p>
            <a:pPr marL="400050" indent="-342900" defTabSz="914400">
              <a:spcBef>
                <a:spcPts val="1000"/>
              </a:spcBef>
              <a:buClr>
                <a:schemeClr val="accent2"/>
              </a:buClr>
              <a:buFont typeface="+mj-lt"/>
              <a:buAutoNum type="alphaLcPeriod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Agradezca a los miembros por su fidelidad al orar.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B772E-C908-BE48-BFF8-9B261EA6B8EB}"/>
              </a:ext>
            </a:extLst>
          </p:cNvPr>
          <p:cNvSpPr txBox="1"/>
          <p:nvPr/>
        </p:nvSpPr>
        <p:spPr>
          <a:xfrm>
            <a:off x="6876288" y="818707"/>
            <a:ext cx="4486656" cy="969300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4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Como reclutar personas para orar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C8A82C82-E457-4AD1-84B9-1F3488704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3" r="24764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6946BF55-50B9-9247-AE5E-73AAF5BC79E3}"/>
              </a:ext>
            </a:extLst>
          </p:cNvPr>
          <p:cNvSpPr txBox="1"/>
          <p:nvPr/>
        </p:nvSpPr>
        <p:spPr>
          <a:xfrm>
            <a:off x="6632448" y="2525907"/>
            <a:ext cx="5193792" cy="2916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Enfatice consideraciones especiales ( momentos convenientes, orar juntos, orar solos).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Mantenga la información de peticiones.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322B0-C54A-6843-83AC-40C3DF56944A}"/>
              </a:ext>
            </a:extLst>
          </p:cNvPr>
          <p:cNvSpPr txBox="1"/>
          <p:nvPr/>
        </p:nvSpPr>
        <p:spPr>
          <a:xfrm>
            <a:off x="2231136" y="467418"/>
            <a:ext cx="7729728" cy="1188720"/>
          </a:xfrm>
          <a:prstGeom prst="rect">
            <a:avLst/>
          </a:prstGeo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Que cosa se pueden realizar en el programa de oración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DA3BA488-9A54-DA46-9003-87ED0865A075}"/>
              </a:ext>
            </a:extLst>
          </p:cNvPr>
          <p:cNvSpPr txBox="1"/>
          <p:nvPr/>
        </p:nvSpPr>
        <p:spPr>
          <a:xfrm>
            <a:off x="1815790" y="1962912"/>
            <a:ext cx="8779512" cy="361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Ministerio de oración en videos.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Vigilia de oración.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Retiro de  oración para su iglesia.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Vigilia de oración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Retiro de  oración para su iglesia.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Promueva los compañeros de oración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322B0-C54A-6843-83AC-40C3DF56944A}"/>
              </a:ext>
            </a:extLst>
          </p:cNvPr>
          <p:cNvSpPr txBox="1"/>
          <p:nvPr/>
        </p:nvSpPr>
        <p:spPr>
          <a:xfrm>
            <a:off x="2231136" y="467418"/>
            <a:ext cx="7729728" cy="1188720"/>
          </a:xfrm>
          <a:prstGeom prst="rect">
            <a:avLst/>
          </a:prstGeo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Que cosa se pueden realizar en el programa de oración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DA3BA488-9A54-DA46-9003-87ED0865A075}"/>
              </a:ext>
            </a:extLst>
          </p:cNvPr>
          <p:cNvSpPr txBox="1"/>
          <p:nvPr/>
        </p:nvSpPr>
        <p:spPr>
          <a:xfrm>
            <a:off x="1962094" y="1531566"/>
            <a:ext cx="8779512" cy="36134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7150" defTabSz="914400">
              <a:spcBef>
                <a:spcPts val="1000"/>
              </a:spcBef>
              <a:buClr>
                <a:schemeClr val="accent2"/>
              </a:buClr>
            </a:pPr>
            <a:endParaRPr lang="es-ES_tradnl" sz="3200" dirty="0">
              <a:solidFill>
                <a:srgbClr val="404040"/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Maratones de oración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Grupos pequeños de oración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Membrecía del ministerio de oración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Caminata de oración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Oración por la familia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Grupos pequeños de oración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322B0-C54A-6843-83AC-40C3DF56944A}"/>
              </a:ext>
            </a:extLst>
          </p:cNvPr>
          <p:cNvSpPr txBox="1"/>
          <p:nvPr/>
        </p:nvSpPr>
        <p:spPr>
          <a:xfrm>
            <a:off x="2231136" y="467418"/>
            <a:ext cx="7729728" cy="1188720"/>
          </a:xfrm>
          <a:prstGeom prst="rect">
            <a:avLst/>
          </a:prstGeo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Que cosa se pueden realizar en el programa de oración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DA3BA488-9A54-DA46-9003-87ED0865A075}"/>
              </a:ext>
            </a:extLst>
          </p:cNvPr>
          <p:cNvSpPr txBox="1"/>
          <p:nvPr/>
        </p:nvSpPr>
        <p:spPr>
          <a:xfrm>
            <a:off x="1815790" y="1962912"/>
            <a:ext cx="9126530" cy="361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Visitación a los miembros en su casa para que dediquen un punto de oración en casa. 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Planeé un desayuno de oración para su iglesia y comunidad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Promueva los compañeros de oración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Desarrolle una cerca alrededor del pastor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Desarrolle la cadena de oración telefónica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322B0-C54A-6843-83AC-40C3DF56944A}"/>
              </a:ext>
            </a:extLst>
          </p:cNvPr>
          <p:cNvSpPr txBox="1"/>
          <p:nvPr/>
        </p:nvSpPr>
        <p:spPr>
          <a:xfrm>
            <a:off x="2231136" y="467418"/>
            <a:ext cx="7729728" cy="1188720"/>
          </a:xfrm>
          <a:prstGeom prst="rect">
            <a:avLst/>
          </a:prstGeo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Que cosa se pueden realizar en el programa de oración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DA3BA488-9A54-DA46-9003-87ED0865A075}"/>
              </a:ext>
            </a:extLst>
          </p:cNvPr>
          <p:cNvSpPr txBox="1"/>
          <p:nvPr/>
        </p:nvSpPr>
        <p:spPr>
          <a:xfrm>
            <a:off x="2003242" y="2123556"/>
            <a:ext cx="9126530" cy="361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Programe un concierto de oración.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Planeé el punto de oración en su iglesia.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Planee un seminario de oración para su iglesia.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/>
              <a:t>Programe  caminata de oración.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800" dirty="0"/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0DC99E-0B37-0746-A297-FB7B8CB1F9B3}"/>
              </a:ext>
            </a:extLst>
          </p:cNvPr>
          <p:cNvSpPr/>
          <p:nvPr/>
        </p:nvSpPr>
        <p:spPr>
          <a:xfrm>
            <a:off x="955747" y="1923247"/>
            <a:ext cx="6212764" cy="30115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4000" b="1" kern="1200" cap="all" spc="200" baseline="0">
                <a:ln w="22225">
                  <a:solidFill>
                    <a:schemeClr val="accent2"/>
                  </a:solidFill>
                  <a:prstDash val="solid"/>
                </a:ln>
                <a:latin typeface="+mj-lt"/>
                <a:ea typeface="+mj-ea"/>
                <a:cs typeface="+mj-cs"/>
              </a:rPr>
              <a:t>Desarrollando un programa de oración interesante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7A82F3-F6C4-4325-8C9C-7DF1AD06B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0"/>
            <a:ext cx="406212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5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8C45D-D05E-2446-AC8F-A0A14AD53A9D}"/>
              </a:ext>
            </a:extLst>
          </p:cNvPr>
          <p:cNvSpPr txBox="1"/>
          <p:nvPr/>
        </p:nvSpPr>
        <p:spPr>
          <a:xfrm>
            <a:off x="804672" y="978776"/>
            <a:ext cx="6266688" cy="1496200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 fontScale="92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3200" b="1" cap="all" spc="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Desarrollando un programa de oración interesante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3B44CF-F6A4-4245-BB5D-25676A1A744C}"/>
              </a:ext>
            </a:extLst>
          </p:cNvPr>
          <p:cNvSpPr/>
          <p:nvPr/>
        </p:nvSpPr>
        <p:spPr>
          <a:xfrm>
            <a:off x="804672" y="2623972"/>
            <a:ext cx="5925310" cy="3255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2860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Escoja un día con la junta donde se pueda desarrollar el programa de oración. </a:t>
            </a:r>
          </a:p>
          <a:p>
            <a:pPr marL="34290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Convierta la iglesia en lo que Jesús Dijo “ Mi casa casa de oración será llamada.”</a:t>
            </a:r>
          </a:p>
        </p:txBody>
      </p:sp>
      <p:pic>
        <p:nvPicPr>
          <p:cNvPr id="5" name="Picture 4" descr="A flock of seagulls flying in the sky&#10;&#10;Description automatically generated">
            <a:extLst>
              <a:ext uri="{FF2B5EF4-FFF2-40B4-BE49-F238E27FC236}">
                <a16:creationId xmlns:a16="http://schemas.microsoft.com/office/drawing/2014/main" id="{83029835-BB1E-4DE9-A0F4-B33EE0B41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8" r="41281" b="-2"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4625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817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49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FB35E-E07C-514A-881A-8DFC12DA9E8A}"/>
              </a:ext>
            </a:extLst>
          </p:cNvPr>
          <p:cNvSpPr/>
          <p:nvPr/>
        </p:nvSpPr>
        <p:spPr>
          <a:xfrm>
            <a:off x="643349" y="1443035"/>
            <a:ext cx="4070644" cy="397193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1600" b="1" kern="1200" cap="all" spc="20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Desarrollando</a:t>
            </a:r>
            <a:r>
              <a:rPr lang="es-ES_tradnl" sz="2100" b="1" kern="1200" cap="all" spc="20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 programa de oración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100" b="1" kern="1200" cap="all" spc="20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interesante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01E52-E54B-CF4A-921D-14FF73E263C7}"/>
              </a:ext>
            </a:extLst>
          </p:cNvPr>
          <p:cNvSpPr/>
          <p:nvPr/>
        </p:nvSpPr>
        <p:spPr>
          <a:xfrm>
            <a:off x="4901185" y="1283546"/>
            <a:ext cx="6504016" cy="391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0404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3383F-C412-C64C-92EB-D335A41E21F4}"/>
              </a:ext>
            </a:extLst>
          </p:cNvPr>
          <p:cNvSpPr/>
          <p:nvPr/>
        </p:nvSpPr>
        <p:spPr>
          <a:xfrm>
            <a:off x="4901185" y="1660391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Prepare con tiempo las instalaciones del templo para recibir los hermanos.( El sonido, el proyector, la climatización, busque quien le va manejar los equipos , lleve las cosas que va a utilizar y entrégueselas al encargado del equipo.)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01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8C45D-D05E-2446-AC8F-A0A14AD53A9D}"/>
              </a:ext>
            </a:extLst>
          </p:cNvPr>
          <p:cNvSpPr txBox="1"/>
          <p:nvPr/>
        </p:nvSpPr>
        <p:spPr>
          <a:xfrm>
            <a:off x="463296" y="743712"/>
            <a:ext cx="6266686" cy="1410055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 fontScale="85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3200" b="1" cap="all" spc="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Desarrollando un programa de oración interesante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3B44CF-F6A4-4245-BB5D-25676A1A744C}"/>
              </a:ext>
            </a:extLst>
          </p:cNvPr>
          <p:cNvSpPr/>
          <p:nvPr/>
        </p:nvSpPr>
        <p:spPr>
          <a:xfrm>
            <a:off x="804672" y="2623972"/>
            <a:ext cx="5925310" cy="3255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2860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Prepare con tiempo el desarrollo del programa. No improvise.</a:t>
            </a:r>
          </a:p>
          <a:p>
            <a:pPr marL="342900" marR="0" lvl="0" indent="-22860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Tenga una dinámica de oración  en cada programa.</a:t>
            </a:r>
          </a:p>
          <a:p>
            <a:pPr marL="342900" marR="0" lvl="0" indent="-22860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Comience a tiempo y termine a tiempo.( Desarrolla el programa inicialmente por una hora).</a:t>
            </a:r>
          </a:p>
          <a:p>
            <a:pPr marL="342900" marR="0" lvl="0" indent="-22860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 flock of seagulls flying in the sky&#10;&#10;Description automatically generated">
            <a:extLst>
              <a:ext uri="{FF2B5EF4-FFF2-40B4-BE49-F238E27FC236}">
                <a16:creationId xmlns:a16="http://schemas.microsoft.com/office/drawing/2014/main" id="{83029835-BB1E-4DE9-A0F4-B33EE0B41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8" r="41281" b="-2"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D0985-2207-B849-B13A-B8411ACDA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_tradnl" sz="2000"/>
              <a:t>Promesa del poder de la oración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E57A4-41A5-0E40-8141-75B3585F2693}"/>
              </a:ext>
            </a:extLst>
          </p:cNvPr>
          <p:cNvSpPr/>
          <p:nvPr/>
        </p:nvSpPr>
        <p:spPr>
          <a:xfrm>
            <a:off x="803244" y="2638044"/>
            <a:ext cx="3063765" cy="3263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Pedid y se os dará; buscad y hallaréis; llamad y se os abrirá. Porque todo el que pide recibe; el que busca, halla; y al llama, se le abrirá. Mateo 7:6-7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unset over a body of water&#10;&#10;Description automatically generated">
            <a:extLst>
              <a:ext uri="{FF2B5EF4-FFF2-40B4-BE49-F238E27FC236}">
                <a16:creationId xmlns:a16="http://schemas.microsoft.com/office/drawing/2014/main" id="{AD672C0F-7AC6-3B4E-B3A7-D230F36C3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802" y="1128683"/>
            <a:ext cx="6558192" cy="460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4625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817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49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FB35E-E07C-514A-881A-8DFC12DA9E8A}"/>
              </a:ext>
            </a:extLst>
          </p:cNvPr>
          <p:cNvSpPr/>
          <p:nvPr/>
        </p:nvSpPr>
        <p:spPr>
          <a:xfrm>
            <a:off x="710384" y="1586484"/>
            <a:ext cx="3828482" cy="368503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100" b="1" kern="1200" cap="all" spc="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Desarrollar un programa de oración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100" b="1" kern="1200" cap="all" spc="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interesante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01E52-E54B-CF4A-921D-14FF73E263C7}"/>
              </a:ext>
            </a:extLst>
          </p:cNvPr>
          <p:cNvSpPr/>
          <p:nvPr/>
        </p:nvSpPr>
        <p:spPr>
          <a:xfrm>
            <a:off x="4901185" y="1283546"/>
            <a:ext cx="6504016" cy="391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Todo tiene que estar sincronizado si quiere tener un buen servicio.</a:t>
            </a:r>
          </a:p>
          <a:p>
            <a:pPr marL="45720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Recuerde que la oración es muy importante, Ud. Entra a la audiencia Celestial llevando  a gente a la presencia de Dios, todo tiene que ser perfecto.</a:t>
            </a:r>
          </a:p>
          <a:p>
            <a:pPr marL="45720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sz="2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2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4625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817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49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FB35E-E07C-514A-881A-8DFC12DA9E8A}"/>
              </a:ext>
            </a:extLst>
          </p:cNvPr>
          <p:cNvSpPr/>
          <p:nvPr/>
        </p:nvSpPr>
        <p:spPr>
          <a:xfrm>
            <a:off x="710384" y="1586484"/>
            <a:ext cx="3828482" cy="368503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100" b="1" kern="1200" cap="all" spc="20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Desarrollar un programa de oración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100" b="1" kern="1200" cap="all" spc="20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interesante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01E52-E54B-CF4A-921D-14FF73E263C7}"/>
              </a:ext>
            </a:extLst>
          </p:cNvPr>
          <p:cNvSpPr/>
          <p:nvPr/>
        </p:nvSpPr>
        <p:spPr>
          <a:xfrm>
            <a:off x="4901185" y="1283546"/>
            <a:ext cx="6504016" cy="391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Invite a todos los miembros  de la iglesia, use los anuncios , use llamadas telefónicas, mensajes de texto.</a:t>
            </a:r>
          </a:p>
        </p:txBody>
      </p:sp>
      <p:pic>
        <p:nvPicPr>
          <p:cNvPr id="14" name="Picture 13" descr="A picture containing indoor, table, sitting, mirror&#10;&#10;Description automatically generated">
            <a:extLst>
              <a:ext uri="{FF2B5EF4-FFF2-40B4-BE49-F238E27FC236}">
                <a16:creationId xmlns:a16="http://schemas.microsoft.com/office/drawing/2014/main" id="{5A73CF18-CF35-F145-A124-326F43625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902" y="4259059"/>
            <a:ext cx="190379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6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4625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817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49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FB35E-E07C-514A-881A-8DFC12DA9E8A}"/>
              </a:ext>
            </a:extLst>
          </p:cNvPr>
          <p:cNvSpPr/>
          <p:nvPr/>
        </p:nvSpPr>
        <p:spPr>
          <a:xfrm>
            <a:off x="710384" y="1625346"/>
            <a:ext cx="3828482" cy="360730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100" b="1" kern="1200" cap="all" spc="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Desarrollar un programa de oración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100" b="1" kern="1200" cap="all" spc="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interesante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01E52-E54B-CF4A-921D-14FF73E263C7}"/>
              </a:ext>
            </a:extLst>
          </p:cNvPr>
          <p:cNvSpPr/>
          <p:nvPr/>
        </p:nvSpPr>
        <p:spPr>
          <a:xfrm>
            <a:off x="4901185" y="1283546"/>
            <a:ext cx="6337429" cy="3914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Persevere hasta que logre hacer un hábito en la hermandad  de asistencia y de necesidad.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Elabore clips sobre la oración y preséntelos en los anuncios.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Escoja el día  y no lo cambie, no  cancele  hasta donde sea posible el programa.</a:t>
            </a:r>
            <a:endParaRPr lang="en-US" sz="2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0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4625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817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49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FB35E-E07C-514A-881A-8DFC12DA9E8A}"/>
              </a:ext>
            </a:extLst>
          </p:cNvPr>
          <p:cNvSpPr/>
          <p:nvPr/>
        </p:nvSpPr>
        <p:spPr>
          <a:xfrm>
            <a:off x="710384" y="1586484"/>
            <a:ext cx="3828482" cy="368503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100" b="1" kern="1200" cap="all" spc="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Desarrollar un programa de oración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100" b="1" kern="1200" cap="all" spc="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interesante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01E52-E54B-CF4A-921D-14FF73E263C7}"/>
              </a:ext>
            </a:extLst>
          </p:cNvPr>
          <p:cNvSpPr/>
          <p:nvPr/>
        </p:nvSpPr>
        <p:spPr>
          <a:xfrm>
            <a:off x="4659023" y="1283546"/>
            <a:ext cx="6702434" cy="3914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s-ES" sz="2800" dirty="0">
              <a:latin typeface="Times New Roman" charset="0"/>
              <a:ea typeface="Calibri" charset="0"/>
              <a:cs typeface="Times New Roman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4.  Recuerde que ahora te has convertido en un guerrero de oración y vas a enfrentarte con las huestes del mal que trataran de impedirte que realices este ministerio tan importante, pero tan escaso.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5. No te olvides que  la oración lo cambia todo. Ora y ayuna por un reavivamiento en tu iglesia.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8F5CDD-DEDE-504A-A5A8-5641503F55E0}"/>
              </a:ext>
            </a:extLst>
          </p:cNvPr>
          <p:cNvSpPr/>
          <p:nvPr/>
        </p:nvSpPr>
        <p:spPr>
          <a:xfrm>
            <a:off x="2231136" y="467418"/>
            <a:ext cx="7729728" cy="1188720"/>
          </a:xfrm>
          <a:prstGeom prst="rect">
            <a:avLst/>
          </a:prstGeo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cap="all" spc="20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Orden del programa de oración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1D0A1-859C-3D48-BBD9-4DF8A88CD419}"/>
              </a:ext>
            </a:extLst>
          </p:cNvPr>
          <p:cNvSpPr/>
          <p:nvPr/>
        </p:nvSpPr>
        <p:spPr>
          <a:xfrm>
            <a:off x="1693870" y="2193363"/>
            <a:ext cx="8768567" cy="2879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22860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Oración personal. Ud. la puede ir dirigiendo.</a:t>
            </a:r>
          </a:p>
          <a:p>
            <a:pPr marL="228600" marR="0" lvl="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</a:pPr>
            <a:r>
              <a:rPr lang="es-ES_tradnl" sz="2800" dirty="0">
                <a:solidFill>
                  <a:srgbClr val="404040"/>
                </a:solidFill>
              </a:rPr>
              <a:t>( Adórelo y alábelo, gratitud, perdón, dirección, intercesión por esposa, esposo, hijos, otros familiares, terreno misionero orando por dos amigos cada uno, pedidos personales, escuchar.)</a:t>
            </a:r>
          </a:p>
          <a:p>
            <a:pPr marL="457200" marR="0" lvl="0" indent="-22860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Bienvenida</a:t>
            </a:r>
          </a:p>
        </p:txBody>
      </p:sp>
    </p:spTree>
    <p:extLst>
      <p:ext uri="{BB962C8B-B14F-4D97-AF65-F5344CB8AC3E}">
        <p14:creationId xmlns:p14="http://schemas.microsoft.com/office/powerpoint/2010/main" val="21490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8F5CDD-DEDE-504A-A5A8-5641503F55E0}"/>
              </a:ext>
            </a:extLst>
          </p:cNvPr>
          <p:cNvSpPr/>
          <p:nvPr/>
        </p:nvSpPr>
        <p:spPr>
          <a:xfrm>
            <a:off x="2231136" y="467418"/>
            <a:ext cx="7729728" cy="1188720"/>
          </a:xfrm>
          <a:prstGeom prst="rect">
            <a:avLst/>
          </a:prstGeo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cap="all" spc="20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Orden del programa de oración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1D0A1-859C-3D48-BBD9-4DF8A88CD419}"/>
              </a:ext>
            </a:extLst>
          </p:cNvPr>
          <p:cNvSpPr/>
          <p:nvPr/>
        </p:nvSpPr>
        <p:spPr>
          <a:xfrm>
            <a:off x="1693870" y="2193363"/>
            <a:ext cx="9248450" cy="2879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Canciones o  himnos ( Pueden cantar 3 )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Dinámica de oración.( Oración por las peticiones)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Momento de la palabra ( Todos participan)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 Clips sobre la oración. 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 lvl="0" indent="-22860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8F5CDD-DEDE-504A-A5A8-5641503F55E0}"/>
              </a:ext>
            </a:extLst>
          </p:cNvPr>
          <p:cNvSpPr/>
          <p:nvPr/>
        </p:nvSpPr>
        <p:spPr>
          <a:xfrm>
            <a:off x="2231136" y="467418"/>
            <a:ext cx="7729728" cy="1188720"/>
          </a:xfrm>
          <a:prstGeom prst="rect">
            <a:avLst/>
          </a:prstGeo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cap="all" spc="20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Orden del programa de oración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1D0A1-859C-3D48-BBD9-4DF8A88CD419}"/>
              </a:ext>
            </a:extLst>
          </p:cNvPr>
          <p:cNvSpPr/>
          <p:nvPr/>
        </p:nvSpPr>
        <p:spPr>
          <a:xfrm>
            <a:off x="1693870" y="2193363"/>
            <a:ext cx="9248450" cy="2879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Promesas del libro de la Oración  White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 Oración intercesora  por la iglesia.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Despedida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 lvl="0" indent="-228600" defTabSz="91440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404040"/>
              </a:solidFill>
            </a:endParaRPr>
          </a:p>
        </p:txBody>
      </p:sp>
      <p:pic>
        <p:nvPicPr>
          <p:cNvPr id="7" name="Picture 6" descr="A picture containing indoor, table, sitting, mirror&#10;&#10;Description automatically generated">
            <a:extLst>
              <a:ext uri="{FF2B5EF4-FFF2-40B4-BE49-F238E27FC236}">
                <a16:creationId xmlns:a16="http://schemas.microsoft.com/office/drawing/2014/main" id="{3EC47757-3AA0-6148-8480-C9C5DC8E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02" y="3863071"/>
            <a:ext cx="190379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33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17BA7-56CF-CD45-AEAC-3DE1B95DB85B}"/>
              </a:ext>
            </a:extLst>
          </p:cNvPr>
          <p:cNvSpPr/>
          <p:nvPr/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chemeClr val="accent1"/>
          </a:solidFill>
          <a:ln w="190500" cmpd="thinThick">
            <a:solidFill>
              <a:schemeClr val="accent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3800" b="1" kern="1200" cap="all" spc="200" baseline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Consejos personales</a:t>
            </a:r>
          </a:p>
        </p:txBody>
      </p:sp>
    </p:spTree>
    <p:extLst>
      <p:ext uri="{BB962C8B-B14F-4D97-AF65-F5344CB8AC3E}">
        <p14:creationId xmlns:p14="http://schemas.microsoft.com/office/powerpoint/2010/main" val="3646338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51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543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773FC5-597B-8C45-B1E3-F57D88C3FDB7}"/>
              </a:ext>
            </a:extLst>
          </p:cNvPr>
          <p:cNvSpPr/>
          <p:nvPr/>
        </p:nvSpPr>
        <p:spPr>
          <a:xfrm>
            <a:off x="1316984" y="1283546"/>
            <a:ext cx="5715917" cy="3914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Ud. no puede llevar a la gente más allá donde Ud. esta.</a:t>
            </a:r>
          </a:p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 Mantenga una cercanía personal con su Dios a través del estudio de la palabra y la oración.</a:t>
            </a:r>
          </a:p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404040"/>
                </a:solidFill>
              </a:rPr>
              <a:t>  Pídale a Dios que le revista de autoridad espiritual y     busque con ansias eso.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6718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B11C4B-89AE-CA46-A5DA-4E7838851C85}"/>
              </a:ext>
            </a:extLst>
          </p:cNvPr>
          <p:cNvSpPr/>
          <p:nvPr/>
        </p:nvSpPr>
        <p:spPr>
          <a:xfrm>
            <a:off x="7720168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cap="all" spc="200" baseline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Consejos</a:t>
            </a:r>
            <a:r>
              <a:rPr lang="en-US" sz="2800" b="1" kern="1200" cap="all" spc="200" baseline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cap="all" spc="200" baseline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persona</a:t>
            </a:r>
            <a:r>
              <a:rPr lang="en-US" sz="2400" b="1" kern="1200" cap="all" spc="200" baseline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les</a:t>
            </a:r>
            <a:endParaRPr lang="en-US" sz="2400" b="1" kern="1200" cap="all" spc="200" baseline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72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51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543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773FC5-597B-8C45-B1E3-F57D88C3FDB7}"/>
              </a:ext>
            </a:extLst>
          </p:cNvPr>
          <p:cNvSpPr/>
          <p:nvPr/>
        </p:nvSpPr>
        <p:spPr>
          <a:xfrm>
            <a:off x="874285" y="1593315"/>
            <a:ext cx="6558983" cy="463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Haga un plan de ayuno mensual.</a:t>
            </a:r>
          </a:p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Realice caminatas con frecuencia con Dios.</a:t>
            </a:r>
          </a:p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Consérvese puro (Cuide sus avenidas de su alma, ojos labios, boca, pensamientos y modales.)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Haga Ejercicio diariamente.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s-ES" sz="2800" dirty="0">
                <a:latin typeface="Times New Roman" charset="0"/>
                <a:ea typeface="Calibri" charset="0"/>
                <a:cs typeface="Times New Roman" charset="0"/>
              </a:rPr>
              <a:t>“La oración  lo cambiarlo todo”</a:t>
            </a:r>
            <a:endParaRPr lang="en-US" sz="2800" dirty="0">
              <a:latin typeface="Calibri" charset="0"/>
              <a:ea typeface="Calibri" charset="0"/>
              <a:cs typeface="Times New Roman" charset="0"/>
            </a:endParaRPr>
          </a:p>
          <a:p>
            <a:pPr marL="285750" lvl="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0404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6718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B11C4B-89AE-CA46-A5DA-4E7838851C85}"/>
              </a:ext>
            </a:extLst>
          </p:cNvPr>
          <p:cNvSpPr/>
          <p:nvPr/>
        </p:nvSpPr>
        <p:spPr>
          <a:xfrm>
            <a:off x="7720168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cap="all" spc="200" baseline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Consejos</a:t>
            </a:r>
            <a:r>
              <a:rPr lang="en-US" sz="2800" b="1" kern="1200" cap="all" spc="200" baseline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cap="all" spc="200" baseline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personales</a:t>
            </a:r>
            <a:endParaRPr lang="en-US" sz="2000" b="1" kern="1200" cap="all" spc="200" baseline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484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BDA9BE-FED4-3B45-A639-A6FDFCE31B96}"/>
              </a:ext>
            </a:extLst>
          </p:cNvPr>
          <p:cNvSpPr/>
          <p:nvPr/>
        </p:nvSpPr>
        <p:spPr>
          <a:xfrm>
            <a:off x="804672" y="964692"/>
            <a:ext cx="5894832" cy="1188720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28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Promesa del poder de la oración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C65F38-9C93-3A47-8E8F-350CE8BCAF25}"/>
              </a:ext>
            </a:extLst>
          </p:cNvPr>
          <p:cNvSpPr/>
          <p:nvPr/>
        </p:nvSpPr>
        <p:spPr>
          <a:xfrm>
            <a:off x="624234" y="1995107"/>
            <a:ext cx="6418871" cy="4720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oración es el alimento del alma. Es el secreto del poder espiritual.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puede ser sustituida por ningún otro medio de gracia, y conservar, sin embargo, la salud del alma. La oración pone al corazón en inmediato contacto con la fuente de vida y fortalece los tendones y músculos de la experiencia religiosa. MJ P. 247,248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ud filled sky&#10;&#10;Description automatically generated">
            <a:extLst>
              <a:ext uri="{FF2B5EF4-FFF2-40B4-BE49-F238E27FC236}">
                <a16:creationId xmlns:a16="http://schemas.microsoft.com/office/drawing/2014/main" id="{D5850EB8-575D-4846-8E64-6759AB8C5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298" y="1499971"/>
            <a:ext cx="3493008" cy="43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6FCF-57D1-D947-B4B6-3F37C42D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9" y="643467"/>
            <a:ext cx="3363974" cy="1121833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s-ES_tradnl">
                <a:solidFill>
                  <a:schemeClr val="bg1"/>
                </a:solidFill>
              </a:rPr>
              <a:t>Consejo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F4046EF4-AB4F-C44F-9A67-DC3BF720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1276301"/>
            <a:ext cx="6250769" cy="4144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F4806-D06F-904B-B9A7-761F02DEF20C}"/>
              </a:ext>
            </a:extLst>
          </p:cNvPr>
          <p:cNvSpPr txBox="1"/>
          <p:nvPr/>
        </p:nvSpPr>
        <p:spPr>
          <a:xfrm>
            <a:off x="7807452" y="2210476"/>
            <a:ext cx="4257548" cy="42030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bg1"/>
                </a:solidFill>
              </a:rPr>
              <a:t>“La mayores victorias de la iglesia de Cristo o del Cristiano no son la que se ganan mediante el talento la educación, la riqueza o el favor de los hombres. Son las victorias que se alcanzan en la cámara de audiencia con Dios, cuando la fe fervorosa y agonizante Se hace del poderoso brazo de la omnipotencia” HR p. 202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bg1"/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bg1"/>
              </a:solidFill>
            </a:endParaRP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descr="videoplayback copy.mp4">
            <a:hlinkClick r:id="" action="ppaction://media"/>
            <a:extLst>
              <a:ext uri="{FF2B5EF4-FFF2-40B4-BE49-F238E27FC236}">
                <a16:creationId xmlns:a16="http://schemas.microsoft.com/office/drawing/2014/main" id="{45EA68C9-D454-1F43-BC71-B95E4844B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196" y="804672"/>
            <a:ext cx="10579608" cy="52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9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82C3-2773-E14D-8978-2DD0C4F51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278232" cy="1174991"/>
          </a:xfrm>
        </p:spPr>
        <p:txBody>
          <a:bodyPr>
            <a:noAutofit/>
          </a:bodyPr>
          <a:lstStyle/>
          <a:p>
            <a:r>
              <a:rPr lang="es-ES_tradnl" sz="1800" dirty="0"/>
              <a:t>Porque un ministerio de oración en la iglesia?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7ECB9B-B1FB-416C-A90A-F56D00ED6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0" y="2640692"/>
            <a:ext cx="3044952" cy="32552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/>
              <a:t>Mateo 21:13</a:t>
            </a:r>
          </a:p>
          <a:p>
            <a:pPr marL="0" indent="0" algn="ctr">
              <a:buNone/>
            </a:pPr>
            <a:r>
              <a:rPr lang="es-ES_tradnl" sz="2800" dirty="0"/>
              <a:t>Escrito está les dijo:</a:t>
            </a:r>
          </a:p>
          <a:p>
            <a:pPr marL="0" indent="0" algn="ctr">
              <a:buNone/>
            </a:pPr>
            <a:r>
              <a:rPr lang="es-ES_tradnl" sz="2800" dirty="0"/>
              <a:t> "Mi casa será llamada casa de oración”</a:t>
            </a:r>
          </a:p>
        </p:txBody>
      </p:sp>
      <p:pic>
        <p:nvPicPr>
          <p:cNvPr id="5" name="Content Placeholder 4" descr="A picture containing shellfish, animal, sitting, background&#10;&#10;Description automatically generated">
            <a:extLst>
              <a:ext uri="{FF2B5EF4-FFF2-40B4-BE49-F238E27FC236}">
                <a16:creationId xmlns:a16="http://schemas.microsoft.com/office/drawing/2014/main" id="{53CD2B8F-AFD6-934C-80B5-2B2B46648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5" r="11575" b="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EF1F50-E6A3-9A48-8725-818183B164A9}"/>
              </a:ext>
            </a:extLst>
          </p:cNvPr>
          <p:cNvSpPr/>
          <p:nvPr/>
        </p:nvSpPr>
        <p:spPr>
          <a:xfrm>
            <a:off x="5498590" y="988741"/>
            <a:ext cx="5888754" cy="4880518"/>
          </a:xfrm>
          <a:prstGeom prst="rect">
            <a:avLst/>
          </a:prstGeom>
          <a:noFill/>
          <a:ln>
            <a:noFill/>
          </a:ln>
        </p:spPr>
        <p:txBody>
          <a:bodyPr vert="horz" wrap="square" lIns="274320" tIns="182880" rIns="274320" bIns="182880" rtlCol="0" anchor="ctr" anchorCtr="1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cap="all" spc="200" baseline="0">
                <a:ln w="22225">
                  <a:solidFill>
                    <a:schemeClr val="accent2"/>
                  </a:solidFill>
                  <a:prstDash val="solid"/>
                </a:ln>
                <a:latin typeface="+mj-lt"/>
                <a:ea typeface="+mj-ea"/>
                <a:cs typeface="+mj-cs"/>
              </a:rPr>
              <a:t>Porque un ministerio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cap="all" spc="200" baseline="0">
                <a:ln w="22225">
                  <a:solidFill>
                    <a:schemeClr val="accent2"/>
                  </a:solidFill>
                  <a:prstDash val="solid"/>
                </a:ln>
                <a:latin typeface="+mj-lt"/>
                <a:ea typeface="+mj-ea"/>
                <a:cs typeface="+mj-cs"/>
              </a:rPr>
              <a:t>de oración en la iglesia?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11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65AF-9FB7-4D4D-B163-279FCB2D4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000" dirty="0"/>
              <a:t>Porque un ministerio de oración en la iglesia?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1486C-DA64-5945-8D96-5C34E8433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1" y="804672"/>
            <a:ext cx="5243512" cy="583901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s-ES_tradnl" sz="3000" dirty="0"/>
              <a:t>Le permite a la iglesia ser más intencional en la oración.</a:t>
            </a:r>
          </a:p>
          <a:p>
            <a:pPr>
              <a:buFont typeface="Wingdings" pitchFamily="2" charset="2"/>
              <a:buChar char="v"/>
            </a:pPr>
            <a:r>
              <a:rPr lang="es-ES_tradnl" sz="3000" dirty="0"/>
              <a:t>Se pueden hacer programas de oración.</a:t>
            </a:r>
          </a:p>
          <a:p>
            <a:pPr>
              <a:buFont typeface="Wingdings" pitchFamily="2" charset="2"/>
              <a:buChar char="v"/>
            </a:pPr>
            <a:r>
              <a:rPr lang="es-ES_tradnl" sz="3000" dirty="0"/>
              <a:t>La oración es necesaria en la iglesia.</a:t>
            </a:r>
          </a:p>
          <a:p>
            <a:pPr>
              <a:buFont typeface="Wingdings" pitchFamily="2" charset="2"/>
              <a:buChar char="v"/>
            </a:pPr>
            <a:r>
              <a:rPr lang="es-ES_tradnl" sz="3000" dirty="0"/>
              <a:t>Un ministerio de oración no se pierde entre los ministerios de la iglesia.</a:t>
            </a:r>
          </a:p>
          <a:p>
            <a:pPr>
              <a:buFont typeface="Wingdings" pitchFamily="2" charset="2"/>
              <a:buChar char="v"/>
            </a:pPr>
            <a:r>
              <a:rPr lang="es-ES_tradnl" sz="3000" dirty="0"/>
              <a:t>Él ministerio de oración asegura los otros programas.</a:t>
            </a:r>
          </a:p>
          <a:p>
            <a:pPr>
              <a:buFont typeface="Wingdings" pitchFamily="2" charset="2"/>
              <a:buChar char="v"/>
            </a:pPr>
            <a:r>
              <a:rPr lang="es-ES_tradnl" sz="3000" dirty="0"/>
              <a:t>Promueve la cultura de  la oración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984F9-E366-944A-8125-96024BD25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7DD8C-6534-0D43-9C0C-F2D66682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  <a:prstGeom prst="ellipse">
            <a:avLst/>
          </a:prstGeom>
        </p:spPr>
        <p:txBody>
          <a:bodyPr vert="horz" lIns="182880" tIns="182880" rIns="182880" bIns="182880" rtlCol="0" anchor="ctr" anchorCtr="1">
            <a:noAutofit/>
          </a:bodyPr>
          <a:lstStyle/>
          <a:p>
            <a:r>
              <a:rPr lang="es-ES_tradnl" sz="1600" dirty="0"/>
              <a:t>El coordinador del ministerio de oración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9FE660-E3DF-47E7-962D-66C6F6CE0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C29FEE-8E8F-43D5-AD23-EB4060B4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A picture containing boat&#10;&#10;Description automatically generated">
            <a:extLst>
              <a:ext uri="{FF2B5EF4-FFF2-40B4-BE49-F238E27FC236}">
                <a16:creationId xmlns:a16="http://schemas.microsoft.com/office/drawing/2014/main" id="{8DA50BD2-4616-864B-80EF-B8C835ECC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79" y="1492495"/>
            <a:ext cx="6227064" cy="3880951"/>
          </a:xfrm>
          <a:prstGeom prst="rect">
            <a:avLst/>
          </a:pr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D2697F3-F4DF-4FA0-96A4-C5436B68C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11249" y="2638044"/>
            <a:ext cx="3063765" cy="3263206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s-ES_tradnl" sz="3600" dirty="0"/>
              <a:t>Es un elemento esencial en la iglesia de oración.</a:t>
            </a:r>
          </a:p>
          <a:p>
            <a:pPr>
              <a:buFont typeface="Wingdings" pitchFamily="2" charset="2"/>
              <a:buChar char="v"/>
            </a:pPr>
            <a:r>
              <a:rPr lang="es-ES_tradnl" sz="3600" dirty="0"/>
              <a:t> Ayuda a integrar la vida de oración en la iglesia.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7DD8C-6534-0D43-9C0C-F2D66682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9" y="643467"/>
            <a:ext cx="3363974" cy="17280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 anchorCtr="1">
            <a:norm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Él coordinador del ministerio de oración</a:t>
            </a:r>
          </a:p>
        </p:txBody>
      </p:sp>
      <p:pic>
        <p:nvPicPr>
          <p:cNvPr id="19" name="Content Placeholder 18" descr="A picture containing boat&#10;&#10;Description automatically generated">
            <a:extLst>
              <a:ext uri="{FF2B5EF4-FFF2-40B4-BE49-F238E27FC236}">
                <a16:creationId xmlns:a16="http://schemas.microsoft.com/office/drawing/2014/main" id="{8DA50BD2-4616-864B-80EF-B8C835ECC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07489"/>
            <a:ext cx="6250769" cy="3895725"/>
          </a:xfrm>
          <a:prstGeom prst="rect">
            <a:avLst/>
          </a:pr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D2697F3-F4DF-4FA0-96A4-C5436B68C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558" y="2638044"/>
            <a:ext cx="3363974" cy="341562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9B9B7-3F63-8D40-9158-239CE018BF06}"/>
              </a:ext>
            </a:extLst>
          </p:cNvPr>
          <p:cNvSpPr txBox="1"/>
          <p:nvPr/>
        </p:nvSpPr>
        <p:spPr>
          <a:xfrm>
            <a:off x="7900988" y="2638044"/>
            <a:ext cx="42910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s-ES_tradnl" sz="2800" dirty="0">
                <a:solidFill>
                  <a:schemeClr val="bg1"/>
                </a:solidFill>
              </a:rPr>
              <a:t>Debe tener una vida de oración personal fuerte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ES_tradnl" sz="2800" dirty="0">
                <a:solidFill>
                  <a:schemeClr val="bg1"/>
                </a:solidFill>
              </a:rPr>
              <a:t>Madurez espiritual.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ES_tradnl" sz="2800" dirty="0">
                <a:solidFill>
                  <a:schemeClr val="bg1"/>
                </a:solidFill>
              </a:rPr>
              <a:t>Él don de organizar, animar y ofrecer liderazgo en énfasis de oración.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ES_tradnl" sz="2800" dirty="0">
                <a:solidFill>
                  <a:schemeClr val="bg1"/>
                </a:solidFill>
              </a:rPr>
              <a:t>Una Buena reputación en la iglesia y la confianza de los lideres de la iglesia.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9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1410</Words>
  <Application>Microsoft Macintosh PowerPoint</Application>
  <PresentationFormat>Widescreen</PresentationFormat>
  <Paragraphs>163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Gill Sans MT</vt:lpstr>
      <vt:lpstr>Times New Roman</vt:lpstr>
      <vt:lpstr>Wingdings</vt:lpstr>
      <vt:lpstr>Parcel</vt:lpstr>
      <vt:lpstr>PowerPoint Presentation</vt:lpstr>
      <vt:lpstr>PowerPoint Presentation</vt:lpstr>
      <vt:lpstr>Promesa del poder de la oración </vt:lpstr>
      <vt:lpstr>PowerPoint Presentation</vt:lpstr>
      <vt:lpstr>Porque un ministerio de oración en la iglesia?</vt:lpstr>
      <vt:lpstr>PowerPoint Presentation</vt:lpstr>
      <vt:lpstr>Porque un ministerio de oración en la iglesia?</vt:lpstr>
      <vt:lpstr>El coordinador del ministerio de oración</vt:lpstr>
      <vt:lpstr>Él coordinador del ministerio de oración</vt:lpstr>
      <vt:lpstr>PowerPoint Presentation</vt:lpstr>
      <vt:lpstr>Responsabilidades del coordinador de Oración </vt:lpstr>
      <vt:lpstr>Responsabilidades del coordinador de Oración </vt:lpstr>
      <vt:lpstr>Responsabilidades del coordinador de Oración </vt:lpstr>
      <vt:lpstr>Responsabilidades del coordinador de Oración </vt:lpstr>
      <vt:lpstr>Responsabilidades del coordinador de Oración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Consejo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alexis grajales</dc:creator>
  <cp:lastModifiedBy>Alexis Grajales</cp:lastModifiedBy>
  <cp:revision>4</cp:revision>
  <dcterms:created xsi:type="dcterms:W3CDTF">2020-01-18T03:26:54Z</dcterms:created>
  <dcterms:modified xsi:type="dcterms:W3CDTF">2021-11-18T19:46:16Z</dcterms:modified>
</cp:coreProperties>
</file>