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07"/>
    <p:restoredTop sz="95982"/>
  </p:normalViewPr>
  <p:slideViewPr>
    <p:cSldViewPr snapToGrid="0" snapToObjects="1">
      <p:cViewPr varScale="1">
        <p:scale>
          <a:sx n="105" d="100"/>
          <a:sy n="105" d="100"/>
        </p:scale>
        <p:origin x="224"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CC1E-528F-764F-B425-2916C61303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FDD6B6-3445-474E-B486-D08370F8E4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96EAE9-013C-3E47-AF4D-94790B677109}"/>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5" name="Footer Placeholder 4">
            <a:extLst>
              <a:ext uri="{FF2B5EF4-FFF2-40B4-BE49-F238E27FC236}">
                <a16:creationId xmlns:a16="http://schemas.microsoft.com/office/drawing/2014/main" id="{999E9EEC-4E91-E544-8EDD-0E98FF1B0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3A46D-9E2C-004C-AB5E-62A7228ACA2B}"/>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179362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6BE0-7B2A-574A-B4D9-CBC178D0CC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3C757D-6EC1-E546-8E12-10D048A00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9D00B-0CFB-EA4D-920C-B6D8B311F131}"/>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5" name="Footer Placeholder 4">
            <a:extLst>
              <a:ext uri="{FF2B5EF4-FFF2-40B4-BE49-F238E27FC236}">
                <a16:creationId xmlns:a16="http://schemas.microsoft.com/office/drawing/2014/main" id="{5A1FE15F-30B3-EE4D-B677-6451B5C36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9F50F2-C6CB-5141-AB1C-D30839DEEF15}"/>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757854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41408-F644-604D-B1BD-6F85670FF8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E23CFE-2DB4-764F-A2C2-FE85995EAA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F7AA4-5C4B-464C-B048-D33FC8A541E7}"/>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5" name="Footer Placeholder 4">
            <a:extLst>
              <a:ext uri="{FF2B5EF4-FFF2-40B4-BE49-F238E27FC236}">
                <a16:creationId xmlns:a16="http://schemas.microsoft.com/office/drawing/2014/main" id="{34C87DE3-B320-654C-A826-03522BCEC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A44E1-DAEE-174E-9C0B-9C719387DF4B}"/>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200638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10BF-4AF0-4949-A63E-14ECE731A8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A6E70-EF99-644E-B0CF-45D23C76F4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3669B-4980-FE40-8AB0-EBBEEA2D3A76}"/>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5" name="Footer Placeholder 4">
            <a:extLst>
              <a:ext uri="{FF2B5EF4-FFF2-40B4-BE49-F238E27FC236}">
                <a16:creationId xmlns:a16="http://schemas.microsoft.com/office/drawing/2014/main" id="{DE84A3C0-B7E9-E04D-9077-7DB1F1F19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D964D-8591-894B-9CE6-7CBF1D48BBCD}"/>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184846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4D91-90F0-3047-80B4-80A6D5CA30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9F8018-FA68-014F-81A7-B467E4E5FE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53FB9A-A361-B74A-8ACC-09C818ED550B}"/>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5" name="Footer Placeholder 4">
            <a:extLst>
              <a:ext uri="{FF2B5EF4-FFF2-40B4-BE49-F238E27FC236}">
                <a16:creationId xmlns:a16="http://schemas.microsoft.com/office/drawing/2014/main" id="{44050B48-E5D1-0046-A7E8-E9DA87964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64B9-8D61-6C43-8D8A-389F5BAE65EA}"/>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12134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BAEF-94F4-6F4D-BD56-5032008EF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87A62-FFD8-5C4F-A8E0-B6F2983728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79B5AE-298A-2049-883A-E54B3BFC7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D5C807-C919-5946-B90A-D2632F7E6116}"/>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6" name="Footer Placeholder 5">
            <a:extLst>
              <a:ext uri="{FF2B5EF4-FFF2-40B4-BE49-F238E27FC236}">
                <a16:creationId xmlns:a16="http://schemas.microsoft.com/office/drawing/2014/main" id="{9CC233B5-D003-7A47-8B1E-F93C484DE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F5450-41EC-884F-8E71-381F314CF8A2}"/>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184219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26D4-D89D-6545-984A-A975F37953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AEF62C-6D35-FC4E-979A-9264EC34E3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470C74-F72A-0C44-8D8D-1525B244B4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C2325-ABF4-5C42-B63C-1F3CD64772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13068-A661-754B-86EC-C10DF8F48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E498B5-82F6-8741-8B9D-DA4042BAB8E5}"/>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8" name="Footer Placeholder 7">
            <a:extLst>
              <a:ext uri="{FF2B5EF4-FFF2-40B4-BE49-F238E27FC236}">
                <a16:creationId xmlns:a16="http://schemas.microsoft.com/office/drawing/2014/main" id="{FE6365F2-8B58-5F45-A46E-FF79A685A8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102A3C-A7A7-374C-AEE1-406C922583A7}"/>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9921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7D91-02FE-9B4D-A4A5-D932A06F4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39F39-60D6-BC4D-B480-E3ED921400E0}"/>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4" name="Footer Placeholder 3">
            <a:extLst>
              <a:ext uri="{FF2B5EF4-FFF2-40B4-BE49-F238E27FC236}">
                <a16:creationId xmlns:a16="http://schemas.microsoft.com/office/drawing/2014/main" id="{80FDCE21-CFE0-534F-83FA-EF8492C65A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7AF93B-493A-9A45-ADB2-02BAC2BF0F96}"/>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190019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2EE8D-DFCD-6F4D-B406-7440BE928983}"/>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3" name="Footer Placeholder 2">
            <a:extLst>
              <a:ext uri="{FF2B5EF4-FFF2-40B4-BE49-F238E27FC236}">
                <a16:creationId xmlns:a16="http://schemas.microsoft.com/office/drawing/2014/main" id="{79B61FF0-F4DC-5C4B-B4D7-0D352B093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2D812-7979-B941-9F29-200B2047F52B}"/>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130469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9F40-87B9-604B-A78D-43D740B04E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9C5E50-4777-144E-B59A-DFE30762EB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0E1B8-3BB0-A64F-A81B-0D9CAF960F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3ACA0F-D410-BE4B-93EB-4BC67F5483CE}"/>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6" name="Footer Placeholder 5">
            <a:extLst>
              <a:ext uri="{FF2B5EF4-FFF2-40B4-BE49-F238E27FC236}">
                <a16:creationId xmlns:a16="http://schemas.microsoft.com/office/drawing/2014/main" id="{808E808C-2A6A-FC47-B159-3FF179449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8B4A1-4871-A048-A2BE-FF70AD62F387}"/>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3400402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B74E-1E07-EF4E-84C5-59D82CBC6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C981ED-482A-154E-A704-EB8D96ECA3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EC7C73-0608-1D4B-963A-7C21AC931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C6DB77-16E8-1C4A-8444-5E86F95CF22B}"/>
              </a:ext>
            </a:extLst>
          </p:cNvPr>
          <p:cNvSpPr>
            <a:spLocks noGrp="1"/>
          </p:cNvSpPr>
          <p:nvPr>
            <p:ph type="dt" sz="half" idx="10"/>
          </p:nvPr>
        </p:nvSpPr>
        <p:spPr/>
        <p:txBody>
          <a:bodyPr/>
          <a:lstStyle/>
          <a:p>
            <a:fld id="{C155D61A-BE82-5F4C-ADFC-9E73121D1416}" type="datetimeFigureOut">
              <a:rPr lang="en-US" smtClean="0"/>
              <a:t>6/24/20</a:t>
            </a:fld>
            <a:endParaRPr lang="en-US"/>
          </a:p>
        </p:txBody>
      </p:sp>
      <p:sp>
        <p:nvSpPr>
          <p:cNvPr id="6" name="Footer Placeholder 5">
            <a:extLst>
              <a:ext uri="{FF2B5EF4-FFF2-40B4-BE49-F238E27FC236}">
                <a16:creationId xmlns:a16="http://schemas.microsoft.com/office/drawing/2014/main" id="{F4A86A22-2EA9-3845-BAA7-0AF665A39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7C18E2-CC16-3B46-80D3-4CE09A4C8A71}"/>
              </a:ext>
            </a:extLst>
          </p:cNvPr>
          <p:cNvSpPr>
            <a:spLocks noGrp="1"/>
          </p:cNvSpPr>
          <p:nvPr>
            <p:ph type="sldNum" sz="quarter" idx="12"/>
          </p:nvPr>
        </p:nvSpPr>
        <p:spPr/>
        <p:txBody>
          <a:bodyPr/>
          <a:lstStyle/>
          <a:p>
            <a:fld id="{5C4B733F-35AA-AB44-9C98-7569330C2759}" type="slidenum">
              <a:rPr lang="en-US" smtClean="0"/>
              <a:t>‹#›</a:t>
            </a:fld>
            <a:endParaRPr lang="en-US"/>
          </a:p>
        </p:txBody>
      </p:sp>
    </p:spTree>
    <p:extLst>
      <p:ext uri="{BB962C8B-B14F-4D97-AF65-F5344CB8AC3E}">
        <p14:creationId xmlns:p14="http://schemas.microsoft.com/office/powerpoint/2010/main" val="953010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F2B16E-2840-6040-BED2-FBB09AA42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49476-4138-0D4D-BFAB-B7A4D6502A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35C6D-D8A4-7F4F-8582-762F0BDFE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5D61A-BE82-5F4C-ADFC-9E73121D1416}" type="datetimeFigureOut">
              <a:rPr lang="en-US" smtClean="0"/>
              <a:t>6/24/20</a:t>
            </a:fld>
            <a:endParaRPr lang="en-US"/>
          </a:p>
        </p:txBody>
      </p:sp>
      <p:sp>
        <p:nvSpPr>
          <p:cNvPr id="5" name="Footer Placeholder 4">
            <a:extLst>
              <a:ext uri="{FF2B5EF4-FFF2-40B4-BE49-F238E27FC236}">
                <a16:creationId xmlns:a16="http://schemas.microsoft.com/office/drawing/2014/main" id="{FA2CF81E-AE7E-8348-AC3F-C21135060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CC0D6C-0645-914A-BF23-7151B3CB2C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B733F-35AA-AB44-9C98-7569330C2759}" type="slidenum">
              <a:rPr lang="en-US" smtClean="0"/>
              <a:t>‹#›</a:t>
            </a:fld>
            <a:endParaRPr lang="en-US"/>
          </a:p>
        </p:txBody>
      </p:sp>
    </p:spTree>
    <p:extLst>
      <p:ext uri="{BB962C8B-B14F-4D97-AF65-F5344CB8AC3E}">
        <p14:creationId xmlns:p14="http://schemas.microsoft.com/office/powerpoint/2010/main" val="479455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2212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7956303E-4961-F84D-85A8-D280DF5994A8}"/>
              </a:ext>
            </a:extLst>
          </p:cNvPr>
          <p:cNvSpPr>
            <a:spLocks noGrp="1"/>
          </p:cNvSpPr>
          <p:nvPr>
            <p:ph type="subTitle" idx="1"/>
          </p:nvPr>
        </p:nvSpPr>
        <p:spPr>
          <a:xfrm>
            <a:off x="5445298" y="5349417"/>
            <a:ext cx="5946202" cy="838831"/>
          </a:xfrm>
        </p:spPr>
        <p:txBody>
          <a:bodyPr anchor="b">
            <a:normAutofit/>
          </a:bodyPr>
          <a:lstStyle/>
          <a:p>
            <a:pPr algn="r"/>
            <a:r>
              <a:rPr lang="en-US" sz="1800" b="1" i="1" dirty="0">
                <a:solidFill>
                  <a:srgbClr val="000000"/>
                </a:solidFill>
              </a:rPr>
              <a:t>PROCESS</a:t>
            </a:r>
          </a:p>
        </p:txBody>
      </p:sp>
      <p:sp>
        <p:nvSpPr>
          <p:cNvPr id="2" name="Title 1">
            <a:extLst>
              <a:ext uri="{FF2B5EF4-FFF2-40B4-BE49-F238E27FC236}">
                <a16:creationId xmlns:a16="http://schemas.microsoft.com/office/drawing/2014/main" id="{2A3F7FF7-F6D3-C645-8753-33DC2F4F3849}"/>
              </a:ext>
            </a:extLst>
          </p:cNvPr>
          <p:cNvSpPr>
            <a:spLocks noGrp="1"/>
          </p:cNvSpPr>
          <p:nvPr>
            <p:ph type="ctrTitle"/>
          </p:nvPr>
        </p:nvSpPr>
        <p:spPr>
          <a:xfrm>
            <a:off x="5314440" y="4144090"/>
            <a:ext cx="5946579" cy="1514185"/>
          </a:xfrm>
        </p:spPr>
        <p:txBody>
          <a:bodyPr anchor="t">
            <a:normAutofit/>
          </a:bodyPr>
          <a:lstStyle/>
          <a:p>
            <a:pPr algn="r"/>
            <a:r>
              <a:rPr lang="en-US" sz="4000" b="1" i="1" dirty="0">
                <a:solidFill>
                  <a:srgbClr val="000000"/>
                </a:solidFill>
                <a:latin typeface="Times New Roman" panose="02020603050405020304" pitchFamily="18" charset="0"/>
                <a:cs typeface="Times New Roman" panose="02020603050405020304" pitchFamily="18" charset="0"/>
              </a:rPr>
              <a:t>New Jersey Conference CHURCH PLANTING</a:t>
            </a:r>
          </a:p>
        </p:txBody>
      </p:sp>
      <p:sp>
        <p:nvSpPr>
          <p:cNvPr id="43"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0219"/>
            <a:ext cx="4383459" cy="5287256"/>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946" y="0"/>
            <a:ext cx="4185112" cy="3170097"/>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0C8DC2D2-1FD5-4FAC-AA71-84954D5E6A69}"/>
              </a:ext>
            </a:extLst>
          </p:cNvPr>
          <p:cNvPicPr>
            <a:picLocks noChangeAspect="1"/>
          </p:cNvPicPr>
          <p:nvPr/>
        </p:nvPicPr>
        <p:blipFill rotWithShape="1">
          <a:blip r:embed="rId3"/>
          <a:srcRect l="791" r="3" b="3"/>
          <a:stretch/>
        </p:blipFill>
        <p:spPr>
          <a:xfrm>
            <a:off x="5175168" y="-80388"/>
            <a:ext cx="3260667" cy="2464999"/>
          </a:xfrm>
          <a:prstGeom prst="ellipse">
            <a:avLst/>
          </a:prstGeom>
          <a:ln>
            <a:noFill/>
          </a:ln>
          <a:effectLst>
            <a:softEdge rad="112500"/>
          </a:effectLst>
        </p:spPr>
      </p:pic>
      <p:pic>
        <p:nvPicPr>
          <p:cNvPr id="4" name="Picture 3">
            <a:extLst>
              <a:ext uri="{FF2B5EF4-FFF2-40B4-BE49-F238E27FC236}">
                <a16:creationId xmlns:a16="http://schemas.microsoft.com/office/drawing/2014/main" id="{145E0CE4-87E4-BE4B-A376-8A53896A8027}"/>
              </a:ext>
            </a:extLst>
          </p:cNvPr>
          <p:cNvPicPr>
            <a:picLocks noChangeAspect="1"/>
          </p:cNvPicPr>
          <p:nvPr/>
        </p:nvPicPr>
        <p:blipFill rotWithShape="1">
          <a:blip r:embed="rId4"/>
          <a:srcRect l="9231" r="8478" b="-1"/>
          <a:stretch/>
        </p:blipFill>
        <p:spPr>
          <a:xfrm>
            <a:off x="209119" y="2617797"/>
            <a:ext cx="3179433" cy="3863685"/>
          </a:xfrm>
          <a:prstGeom prst="rect">
            <a:avLst/>
          </a:prstGeom>
        </p:spPr>
      </p:pic>
    </p:spTree>
    <p:extLst>
      <p:ext uri="{BB962C8B-B14F-4D97-AF65-F5344CB8AC3E}">
        <p14:creationId xmlns:p14="http://schemas.microsoft.com/office/powerpoint/2010/main" val="3572248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6FFCE-8620-FA4A-9823-7EE0253EED82}"/>
              </a:ext>
            </a:extLst>
          </p:cNvPr>
          <p:cNvSpPr>
            <a:spLocks noGrp="1"/>
          </p:cNvSpPr>
          <p:nvPr>
            <p:ph type="title"/>
          </p:nvPr>
        </p:nvSpPr>
        <p:spPr>
          <a:xfrm>
            <a:off x="5805376" y="365125"/>
            <a:ext cx="5548424" cy="1325563"/>
          </a:xfrm>
        </p:spPr>
        <p:txBody>
          <a:bodyPr/>
          <a:lstStyle/>
          <a:p>
            <a:endParaRPr lang="en-US"/>
          </a:p>
        </p:txBody>
      </p:sp>
      <p:pic>
        <p:nvPicPr>
          <p:cNvPr id="7" name="Picture 6" descr="A screenshot of a cell phone&#10;&#10;Description automatically generated">
            <a:extLst>
              <a:ext uri="{FF2B5EF4-FFF2-40B4-BE49-F238E27FC236}">
                <a16:creationId xmlns:a16="http://schemas.microsoft.com/office/drawing/2014/main" id="{294B6378-CB5E-AC49-8237-A268EF3FD31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6816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93F4-DFF5-9C4B-818B-19718B55F736}"/>
              </a:ext>
            </a:extLst>
          </p:cNvPr>
          <p:cNvSpPr>
            <a:spLocks noGrp="1"/>
          </p:cNvSpPr>
          <p:nvPr>
            <p:ph type="title"/>
          </p:nvPr>
        </p:nvSpPr>
        <p:spPr>
          <a:xfrm>
            <a:off x="6629400" y="365125"/>
            <a:ext cx="4724400" cy="1325563"/>
          </a:xfrm>
        </p:spPr>
        <p:txBody>
          <a:bodyPr/>
          <a:lstStyle/>
          <a:p>
            <a:endParaRPr lang="en-US" dirty="0"/>
          </a:p>
        </p:txBody>
      </p:sp>
      <p:sp>
        <p:nvSpPr>
          <p:cNvPr id="3" name="Content Placeholder 2">
            <a:extLst>
              <a:ext uri="{FF2B5EF4-FFF2-40B4-BE49-F238E27FC236}">
                <a16:creationId xmlns:a16="http://schemas.microsoft.com/office/drawing/2014/main" id="{7548C993-33F7-3A43-9556-3C216C6D7A6B}"/>
              </a:ext>
            </a:extLst>
          </p:cNvPr>
          <p:cNvSpPr>
            <a:spLocks noGrp="1"/>
          </p:cNvSpPr>
          <p:nvPr>
            <p:ph idx="1"/>
          </p:nvPr>
        </p:nvSpPr>
        <p:spPr>
          <a:xfrm>
            <a:off x="6629400" y="1825625"/>
            <a:ext cx="4724400" cy="4351338"/>
          </a:xfrm>
        </p:spPr>
        <p:txBody>
          <a:bodyPr/>
          <a:lstStyle/>
          <a:p>
            <a:endParaRPr lang="en-US"/>
          </a:p>
        </p:txBody>
      </p:sp>
      <p:pic>
        <p:nvPicPr>
          <p:cNvPr id="4" name="Picture 3">
            <a:extLst>
              <a:ext uri="{FF2B5EF4-FFF2-40B4-BE49-F238E27FC236}">
                <a16:creationId xmlns:a16="http://schemas.microsoft.com/office/drawing/2014/main" id="{FDBB3ED2-F747-B94D-9116-457A40C30A1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0453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6C20B3-870E-664B-80DD-228A5AD7CCA8}"/>
              </a:ext>
            </a:extLst>
          </p:cNvPr>
          <p:cNvSpPr>
            <a:spLocks noGrp="1"/>
          </p:cNvSpPr>
          <p:nvPr>
            <p:ph type="title"/>
          </p:nvPr>
        </p:nvSpPr>
        <p:spPr>
          <a:xfrm>
            <a:off x="686834" y="1153572"/>
            <a:ext cx="3200400" cy="4461163"/>
          </a:xfrm>
        </p:spPr>
        <p:txBody>
          <a:bodyPr>
            <a:normAutofit/>
          </a:bodyPr>
          <a:lstStyle/>
          <a:p>
            <a:r>
              <a:rPr lang="en-US" b="1">
                <a:solidFill>
                  <a:srgbClr val="FFFFFF"/>
                </a:solidFill>
              </a:rPr>
              <a:t>1. A lay person or pastor has the conviction to plant a church. </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3CA890D-687C-1644-B0C7-568F1D5515B5}"/>
              </a:ext>
            </a:extLst>
          </p:cNvPr>
          <p:cNvSpPr>
            <a:spLocks noGrp="1"/>
          </p:cNvSpPr>
          <p:nvPr>
            <p:ph idx="1"/>
          </p:nvPr>
        </p:nvSpPr>
        <p:spPr>
          <a:xfrm>
            <a:off x="4447308" y="591344"/>
            <a:ext cx="6906491" cy="5585619"/>
          </a:xfrm>
        </p:spPr>
        <p:txBody>
          <a:bodyPr anchor="ctr">
            <a:normAutofit/>
          </a:bodyPr>
          <a:lstStyle/>
          <a:p>
            <a:r>
              <a:rPr lang="en-US" sz="2600" b="1"/>
              <a:t>A</a:t>
            </a:r>
            <a:r>
              <a:rPr lang="en-US" sz="2600"/>
              <a:t>. If it is a lay person, he or she should express that desire to their local pastor.</a:t>
            </a:r>
          </a:p>
          <a:p>
            <a:r>
              <a:rPr lang="en-US" sz="2600" b="1"/>
              <a:t>B.</a:t>
            </a:r>
            <a:r>
              <a:rPr lang="en-US" sz="2600"/>
              <a:t> The lay person, along with his or her pastor, should contact the NJ Conference Evangelism Department and set up a time to meet with the evangelism director to share their vision. </a:t>
            </a:r>
          </a:p>
          <a:p>
            <a:r>
              <a:rPr lang="en-US" sz="2600" b="1"/>
              <a:t>C</a:t>
            </a:r>
            <a:r>
              <a:rPr lang="en-US" sz="2600"/>
              <a:t>. The lay person or pastor will then be assigned a coach or VLP and given the Doc. Guidelines to Church Planting. The coach or VLP will</a:t>
            </a:r>
            <a:br>
              <a:rPr lang="en-US" sz="2600"/>
            </a:br>
            <a:r>
              <a:rPr lang="en-US" sz="2600"/>
              <a:t>start meeting with the person to help them clarify their vision (for example, where to plant, what people group, why they want to plant, </a:t>
            </a:r>
            <a:r>
              <a:rPr lang="en-US" sz="2600" err="1"/>
              <a:t>etc</a:t>
            </a:r>
            <a:r>
              <a:rPr lang="en-US" sz="2600"/>
              <a:t>) </a:t>
            </a:r>
          </a:p>
          <a:p>
            <a:endParaRPr lang="en-US" sz="2600"/>
          </a:p>
          <a:p>
            <a:endParaRPr lang="en-US" sz="2600"/>
          </a:p>
        </p:txBody>
      </p:sp>
    </p:spTree>
    <p:extLst>
      <p:ext uri="{BB962C8B-B14F-4D97-AF65-F5344CB8AC3E}">
        <p14:creationId xmlns:p14="http://schemas.microsoft.com/office/powerpoint/2010/main" val="391824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1D692E-5AEB-1F4A-966B-703469695138}"/>
              </a:ext>
            </a:extLst>
          </p:cNvPr>
          <p:cNvSpPr>
            <a:spLocks noGrp="1"/>
          </p:cNvSpPr>
          <p:nvPr>
            <p:ph type="title"/>
          </p:nvPr>
        </p:nvSpPr>
        <p:spPr>
          <a:xfrm>
            <a:off x="312724" y="3433763"/>
            <a:ext cx="3197013" cy="2743200"/>
          </a:xfrm>
        </p:spPr>
        <p:txBody>
          <a:bodyPr anchor="t">
            <a:normAutofit/>
          </a:bodyPr>
          <a:lstStyle/>
          <a:p>
            <a:pPr algn="ctr"/>
            <a:r>
              <a:rPr lang="en-US" b="1" i="1">
                <a:solidFill>
                  <a:schemeClr val="bg1"/>
                </a:solidFill>
              </a:rPr>
              <a:t>Sharing The Vision With Local Church Leaders</a:t>
            </a:r>
          </a:p>
        </p:txBody>
      </p:sp>
      <p:pic>
        <p:nvPicPr>
          <p:cNvPr id="7" name="Graphic 6" descr="Connections">
            <a:extLst>
              <a:ext uri="{FF2B5EF4-FFF2-40B4-BE49-F238E27FC236}">
                <a16:creationId xmlns:a16="http://schemas.microsoft.com/office/drawing/2014/main" id="{ADA67A4A-6C70-42CA-89D3-634F60488F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A85412F8-818B-9D40-BF62-2CE932A4155C}"/>
              </a:ext>
            </a:extLst>
          </p:cNvPr>
          <p:cNvSpPr>
            <a:spLocks noGrp="1"/>
          </p:cNvSpPr>
          <p:nvPr>
            <p:ph idx="1"/>
          </p:nvPr>
        </p:nvSpPr>
        <p:spPr>
          <a:xfrm>
            <a:off x="4330719" y="641615"/>
            <a:ext cx="7289799" cy="5533496"/>
          </a:xfrm>
        </p:spPr>
        <p:txBody>
          <a:bodyPr anchor="ctr">
            <a:normAutofit/>
          </a:bodyPr>
          <a:lstStyle/>
          <a:p>
            <a:r>
              <a:rPr lang="en-US" sz="2400" b="1"/>
              <a:t>D</a:t>
            </a:r>
            <a:r>
              <a:rPr lang="en-US" sz="2400"/>
              <a:t>. </a:t>
            </a:r>
            <a:r>
              <a:rPr lang="en-US" sz="2400" b="1" i="1"/>
              <a:t>Once the vision has been clarified</a:t>
            </a:r>
            <a:r>
              <a:rPr lang="en-US" sz="2400" i="1"/>
              <a:t>, the lay person should talk with their pastor about sharing the vision with their local church board</a:t>
            </a:r>
            <a:r>
              <a:rPr lang="en-US" sz="2400"/>
              <a:t>. </a:t>
            </a:r>
          </a:p>
          <a:p>
            <a:r>
              <a:rPr lang="en-US" sz="2400" b="1" i="1"/>
              <a:t>The purpose </a:t>
            </a:r>
            <a:r>
              <a:rPr lang="en-US" sz="2400"/>
              <a:t>of sharing with the local church board is to give them the opportunity to take on the project and </a:t>
            </a:r>
            <a:r>
              <a:rPr lang="en-US" sz="2400" b="1" i="1"/>
              <a:t>become the mother church</a:t>
            </a:r>
            <a:r>
              <a:rPr lang="en-US" sz="2400"/>
              <a:t>. </a:t>
            </a:r>
          </a:p>
          <a:p>
            <a:r>
              <a:rPr lang="en-US" sz="2400" i="1"/>
              <a:t>(You may want to meet with the elders first and get them on board). </a:t>
            </a:r>
          </a:p>
          <a:p>
            <a:r>
              <a:rPr lang="en-US" sz="2400"/>
              <a:t>The church board will probably need 2-3 meetings to discuss and pray about this.</a:t>
            </a:r>
            <a:br>
              <a:rPr lang="en-US" sz="2400"/>
            </a:br>
            <a:r>
              <a:rPr lang="en-US" sz="2400"/>
              <a:t>The church board should then take a </a:t>
            </a:r>
            <a:r>
              <a:rPr lang="en-US" sz="2400" b="1" i="1"/>
              <a:t>vote on sponsoring the church planting project</a:t>
            </a:r>
            <a:r>
              <a:rPr lang="en-US" sz="2400"/>
              <a:t> and becoming the mother church. If they feel it is necessary to bring this to a church business session, that is fine. </a:t>
            </a:r>
          </a:p>
          <a:p>
            <a:endParaRPr lang="en-US" sz="2400"/>
          </a:p>
        </p:txBody>
      </p:sp>
    </p:spTree>
    <p:extLst>
      <p:ext uri="{BB962C8B-B14F-4D97-AF65-F5344CB8AC3E}">
        <p14:creationId xmlns:p14="http://schemas.microsoft.com/office/powerpoint/2010/main" val="3237525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FE6B11-1F43-CE49-972A-011EB5F0372A}"/>
              </a:ext>
            </a:extLst>
          </p:cNvPr>
          <p:cNvSpPr>
            <a:spLocks noGrp="1"/>
          </p:cNvSpPr>
          <p:nvPr>
            <p:ph type="title"/>
          </p:nvPr>
        </p:nvSpPr>
        <p:spPr>
          <a:xfrm>
            <a:off x="956826" y="1112969"/>
            <a:ext cx="3937298" cy="4166010"/>
          </a:xfrm>
        </p:spPr>
        <p:txBody>
          <a:bodyPr>
            <a:normAutofit/>
          </a:bodyPr>
          <a:lstStyle/>
          <a:p>
            <a:r>
              <a:rPr lang="en-US" b="1" i="1">
                <a:solidFill>
                  <a:srgbClr val="FFFFFF"/>
                </a:solidFill>
              </a:rPr>
              <a:t>Mother Church Voted to Sponsor</a:t>
            </a:r>
          </a:p>
        </p:txBody>
      </p:sp>
      <p:sp>
        <p:nvSpPr>
          <p:cNvPr id="21" name="Freeform: Shape 2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3D2F8D4-0D65-564F-A362-525FB9FD1426}"/>
              </a:ext>
            </a:extLst>
          </p:cNvPr>
          <p:cNvSpPr>
            <a:spLocks noGrp="1"/>
          </p:cNvSpPr>
          <p:nvPr>
            <p:ph idx="1"/>
          </p:nvPr>
        </p:nvSpPr>
        <p:spPr>
          <a:xfrm>
            <a:off x="6096000" y="820880"/>
            <a:ext cx="5257799" cy="4889350"/>
          </a:xfrm>
        </p:spPr>
        <p:txBody>
          <a:bodyPr anchor="t">
            <a:normAutofit/>
          </a:bodyPr>
          <a:lstStyle/>
          <a:p>
            <a:r>
              <a:rPr lang="en-US" sz="2200" b="1"/>
              <a:t>E. </a:t>
            </a:r>
            <a:r>
              <a:rPr lang="en-US" sz="2200"/>
              <a:t>Once the mother church has voted to sponsor the project, the lay person and pastor should complete the church planting request form and submit it to the New Jersey Conference Evangelism Department for approval of the project from ADCOM. </a:t>
            </a:r>
          </a:p>
          <a:p>
            <a:r>
              <a:rPr lang="en-US" sz="2200" b="1"/>
              <a:t>F. </a:t>
            </a:r>
            <a:r>
              <a:rPr lang="en-US" sz="2200"/>
              <a:t>Once the church planting request has been approved by ADCOM, the church plant leader should begin the task of forming a core team/leadership team. </a:t>
            </a:r>
          </a:p>
          <a:p>
            <a:r>
              <a:rPr lang="en-US" sz="2200" b="1" i="1"/>
              <a:t>Core team members </a:t>
            </a:r>
            <a:r>
              <a:rPr lang="en-US" sz="2200"/>
              <a:t>can be chosen from the mother church in consultation with the pastor and/or church board.</a:t>
            </a:r>
            <a:br>
              <a:rPr lang="en-US" sz="2200"/>
            </a:br>
            <a:endParaRPr lang="en-US" sz="2200"/>
          </a:p>
          <a:p>
            <a:endParaRPr lang="en-US" sz="2200"/>
          </a:p>
          <a:p>
            <a:endParaRPr lang="en-US" sz="2200"/>
          </a:p>
          <a:p>
            <a:endParaRPr lang="en-US" sz="2200"/>
          </a:p>
        </p:txBody>
      </p:sp>
      <p:sp>
        <p:nvSpPr>
          <p:cNvPr id="27" name="Freeform: Shape 2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422957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FFB5D6-7904-B147-B128-B885F9BA0240}"/>
              </a:ext>
            </a:extLst>
          </p:cNvPr>
          <p:cNvSpPr>
            <a:spLocks noGrp="1"/>
          </p:cNvSpPr>
          <p:nvPr>
            <p:ph type="title"/>
          </p:nvPr>
        </p:nvSpPr>
        <p:spPr>
          <a:xfrm>
            <a:off x="1171074" y="1396686"/>
            <a:ext cx="3240506" cy="4064628"/>
          </a:xfrm>
        </p:spPr>
        <p:txBody>
          <a:bodyPr>
            <a:normAutofit/>
          </a:bodyPr>
          <a:lstStyle/>
          <a:p>
            <a:r>
              <a:rPr lang="en-US">
                <a:solidFill>
                  <a:srgbClr val="FFFFFF"/>
                </a:solidFill>
              </a:rPr>
              <a:t>Core Team Members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AAB8EC-F729-3549-86B1-87CA6E138422}"/>
              </a:ext>
            </a:extLst>
          </p:cNvPr>
          <p:cNvSpPr>
            <a:spLocks noGrp="1"/>
          </p:cNvSpPr>
          <p:nvPr>
            <p:ph idx="1"/>
          </p:nvPr>
        </p:nvSpPr>
        <p:spPr>
          <a:xfrm>
            <a:off x="5370153" y="1526033"/>
            <a:ext cx="5536397" cy="3935281"/>
          </a:xfrm>
        </p:spPr>
        <p:txBody>
          <a:bodyPr>
            <a:normAutofit/>
          </a:bodyPr>
          <a:lstStyle/>
          <a:p>
            <a:r>
              <a:rPr lang="en-US" sz="2200"/>
              <a:t>There may be members from other area churches who share the same vision who could be potential core team members. Out of courtesy, the church plant leader should first talk with the pastor of that church before recruiting any of his/her members. Gain the pastor’s support and let him know what you are doing. </a:t>
            </a:r>
          </a:p>
          <a:p>
            <a:r>
              <a:rPr lang="en-US" sz="2200" b="1"/>
              <a:t>G. </a:t>
            </a:r>
            <a:r>
              <a:rPr lang="en-US" sz="2200"/>
              <a:t>Once a core team is formed, they should plan to meet together once a week for 6-12 months, preferably in someone’s home. </a:t>
            </a:r>
          </a:p>
          <a:p>
            <a:endParaRPr lang="en-US" sz="2200"/>
          </a:p>
        </p:txBody>
      </p:sp>
    </p:spTree>
    <p:extLst>
      <p:ext uri="{BB962C8B-B14F-4D97-AF65-F5344CB8AC3E}">
        <p14:creationId xmlns:p14="http://schemas.microsoft.com/office/powerpoint/2010/main" val="3404153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2D9A4-10F2-9D4A-812D-7B90C83B0744}"/>
              </a:ext>
            </a:extLst>
          </p:cNvPr>
          <p:cNvSpPr>
            <a:spLocks noGrp="1"/>
          </p:cNvSpPr>
          <p:nvPr>
            <p:ph type="title"/>
          </p:nvPr>
        </p:nvSpPr>
        <p:spPr>
          <a:xfrm>
            <a:off x="686834" y="591344"/>
            <a:ext cx="3200400" cy="5585619"/>
          </a:xfrm>
        </p:spPr>
        <p:txBody>
          <a:bodyPr>
            <a:normAutofit/>
          </a:bodyPr>
          <a:lstStyle/>
          <a:p>
            <a:r>
              <a:rPr lang="en-US">
                <a:solidFill>
                  <a:srgbClr val="FFFFFF"/>
                </a:solidFill>
              </a:rPr>
              <a:t>During These Meetings - Study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A4A2A51-C532-3D40-BA63-86E4BCAE6830}"/>
              </a:ext>
            </a:extLst>
          </p:cNvPr>
          <p:cNvSpPr>
            <a:spLocks noGrp="1"/>
          </p:cNvSpPr>
          <p:nvPr>
            <p:ph idx="1"/>
          </p:nvPr>
        </p:nvSpPr>
        <p:spPr>
          <a:xfrm>
            <a:off x="4447308" y="591344"/>
            <a:ext cx="6906491" cy="5585619"/>
          </a:xfrm>
        </p:spPr>
        <p:txBody>
          <a:bodyPr anchor="ctr">
            <a:normAutofit/>
          </a:bodyPr>
          <a:lstStyle/>
          <a:p>
            <a:r>
              <a:rPr lang="en-US" sz="2400"/>
              <a:t>During these meetings they should read together:</a:t>
            </a:r>
          </a:p>
          <a:p>
            <a:r>
              <a:rPr lang="en-US" sz="2400"/>
              <a:t> The book of </a:t>
            </a:r>
            <a:r>
              <a:rPr lang="en-US" sz="2400" i="1"/>
              <a:t>Acts </a:t>
            </a:r>
            <a:r>
              <a:rPr lang="en-US" sz="2400"/>
              <a:t>in the </a:t>
            </a:r>
            <a:r>
              <a:rPr lang="en-US" sz="2400" b="1"/>
              <a:t>Bible </a:t>
            </a:r>
            <a:r>
              <a:rPr lang="en-US" sz="2400"/>
              <a:t>and </a:t>
            </a:r>
            <a:r>
              <a:rPr lang="en-US" sz="2400" i="1"/>
              <a:t>“Steps to Christ”</a:t>
            </a:r>
            <a:endParaRPr lang="en-US" sz="2400"/>
          </a:p>
          <a:p>
            <a:r>
              <a:rPr lang="en-US" sz="2400"/>
              <a:t>Begin </a:t>
            </a:r>
            <a:r>
              <a:rPr lang="en-US" sz="2400" b="1"/>
              <a:t>formulating plans </a:t>
            </a:r>
            <a:r>
              <a:rPr lang="en-US" sz="2400"/>
              <a:t>and a </a:t>
            </a:r>
            <a:r>
              <a:rPr lang="en-US" sz="2400" b="1"/>
              <a:t>strategy</a:t>
            </a:r>
            <a:r>
              <a:rPr lang="en-US" sz="2400"/>
              <a:t>. </a:t>
            </a:r>
          </a:p>
          <a:p>
            <a:r>
              <a:rPr lang="en-US" sz="2400"/>
              <a:t>During this time, the core team members will </a:t>
            </a:r>
            <a:r>
              <a:rPr lang="en-US" sz="2400" u="sng"/>
              <a:t>continue to attend Sabbath services at their home church</a:t>
            </a:r>
            <a:r>
              <a:rPr lang="en-US" sz="2400"/>
              <a:t>. Sabbath services for the church plant should not be launched until after the 6-12 month incubation period. </a:t>
            </a:r>
          </a:p>
          <a:p>
            <a:r>
              <a:rPr lang="en-US" sz="2400"/>
              <a:t>This ensures a core team that is well prepared, connected, and on the same page. Do not rush this. </a:t>
            </a:r>
          </a:p>
          <a:p>
            <a:r>
              <a:rPr lang="en-US" sz="2400"/>
              <a:t>During the incubation period, </a:t>
            </a:r>
            <a:r>
              <a:rPr lang="en-US" sz="2400" u="sng"/>
              <a:t>the group should begin ministries and outreach to the target area</a:t>
            </a:r>
            <a:r>
              <a:rPr lang="en-US" sz="2400"/>
              <a:t> or target group their church plant is trying to reach. </a:t>
            </a:r>
          </a:p>
          <a:p>
            <a:endParaRPr lang="en-US" sz="2400"/>
          </a:p>
        </p:txBody>
      </p:sp>
    </p:spTree>
    <p:extLst>
      <p:ext uri="{BB962C8B-B14F-4D97-AF65-F5344CB8AC3E}">
        <p14:creationId xmlns:p14="http://schemas.microsoft.com/office/powerpoint/2010/main" val="820047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F7D8AD-3424-334F-9D8B-BDC2B69D2FAC}"/>
              </a:ext>
            </a:extLst>
          </p:cNvPr>
          <p:cNvSpPr>
            <a:spLocks noGrp="1"/>
          </p:cNvSpPr>
          <p:nvPr>
            <p:ph type="title"/>
          </p:nvPr>
        </p:nvSpPr>
        <p:spPr>
          <a:xfrm>
            <a:off x="1389278" y="1233241"/>
            <a:ext cx="3240506" cy="4064628"/>
          </a:xfrm>
        </p:spPr>
        <p:txBody>
          <a:bodyPr>
            <a:normAutofit/>
          </a:bodyPr>
          <a:lstStyle/>
          <a:p>
            <a:r>
              <a:rPr lang="en-US">
                <a:solidFill>
                  <a:srgbClr val="FFFFFF"/>
                </a:solidFill>
              </a:rPr>
              <a:t>1</a:t>
            </a:r>
            <a:r>
              <a:rPr lang="en-US" baseline="30000">
                <a:solidFill>
                  <a:srgbClr val="FFFFFF"/>
                </a:solidFill>
              </a:rPr>
              <a:t>st</a:t>
            </a:r>
            <a:r>
              <a:rPr lang="en-US">
                <a:solidFill>
                  <a:srgbClr val="FFFFFF"/>
                </a:solidFill>
              </a:rPr>
              <a:t> Sabbath Program in the Community</a:t>
            </a:r>
          </a:p>
        </p:txBody>
      </p:sp>
      <p:sp>
        <p:nvSpPr>
          <p:cNvPr id="26"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8"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3AC7345-3D8E-7D45-B5EC-CA836E5FC7EF}"/>
              </a:ext>
            </a:extLst>
          </p:cNvPr>
          <p:cNvSpPr>
            <a:spLocks noGrp="1"/>
          </p:cNvSpPr>
          <p:nvPr>
            <p:ph idx="1"/>
          </p:nvPr>
        </p:nvSpPr>
        <p:spPr>
          <a:xfrm>
            <a:off x="6096000" y="820880"/>
            <a:ext cx="5257799" cy="4889350"/>
          </a:xfrm>
        </p:spPr>
        <p:txBody>
          <a:bodyPr anchor="t">
            <a:normAutofit/>
          </a:bodyPr>
          <a:lstStyle/>
          <a:p>
            <a:r>
              <a:rPr lang="en-US" sz="2000" b="1"/>
              <a:t>H. When the time is right, begin Sabbath services. </a:t>
            </a:r>
            <a:endParaRPr lang="en-US" sz="2000"/>
          </a:p>
          <a:p>
            <a:r>
              <a:rPr lang="en-US" sz="2000"/>
              <a:t>Plan </a:t>
            </a:r>
            <a:r>
              <a:rPr lang="en-US" sz="2000" b="1"/>
              <a:t>regular outreach activities and conduct evangelistic meetings every year</a:t>
            </a:r>
            <a:r>
              <a:rPr lang="en-US" sz="2000"/>
              <a:t>. At this point, the church plant should choose a treasurer who will be responsible for collecting tithes and offerings and giving it to the treasurer of the mother church. </a:t>
            </a:r>
            <a:r>
              <a:rPr lang="en-US" sz="2000" i="1" u="sng"/>
              <a:t>Tithes and offerings will still run through the mother church until the church plant becomes an established </a:t>
            </a:r>
          </a:p>
          <a:p>
            <a:r>
              <a:rPr lang="en-US" sz="2000"/>
              <a:t>The church plant should have access to their offerings through the mother church. If the church plant prefers to have their own bank account, they can work this out in </a:t>
            </a:r>
            <a:r>
              <a:rPr lang="en-US" sz="2000" i="1" u="sng"/>
              <a:t>consultation</a:t>
            </a:r>
            <a:r>
              <a:rPr lang="en-US" sz="2000"/>
              <a:t> with the mother church. </a:t>
            </a:r>
          </a:p>
          <a:p>
            <a:endParaRPr lang="en-US" sz="2000"/>
          </a:p>
        </p:txBody>
      </p:sp>
      <p:sp>
        <p:nvSpPr>
          <p:cNvPr id="29"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1"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36815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03BAFEC4-90C1-0A45-9A74-D914FAEC7DDA}"/>
              </a:ext>
            </a:extLst>
          </p:cNvPr>
          <p:cNvPicPr>
            <a:picLocks noChangeAspect="1"/>
          </p:cNvPicPr>
          <p:nvPr/>
        </p:nvPicPr>
        <p:blipFill>
          <a:blip r:embed="rId2"/>
          <a:stretch>
            <a:fillRect/>
          </a:stretch>
        </p:blipFill>
        <p:spPr>
          <a:xfrm>
            <a:off x="2466753" y="0"/>
            <a:ext cx="7230140" cy="7028121"/>
          </a:xfrm>
          <a:prstGeom prst="rect">
            <a:avLst/>
          </a:prstGeom>
        </p:spPr>
      </p:pic>
    </p:spTree>
    <p:extLst>
      <p:ext uri="{BB962C8B-B14F-4D97-AF65-F5344CB8AC3E}">
        <p14:creationId xmlns:p14="http://schemas.microsoft.com/office/powerpoint/2010/main" val="394603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0C2D-637C-8141-87AA-20CCB5B481F8}"/>
              </a:ext>
            </a:extLst>
          </p:cNvPr>
          <p:cNvSpPr>
            <a:spLocks noGrp="1"/>
          </p:cNvSpPr>
          <p:nvPr>
            <p:ph type="title"/>
          </p:nvPr>
        </p:nvSpPr>
        <p:spPr>
          <a:xfrm>
            <a:off x="8038211" y="365125"/>
            <a:ext cx="3315587" cy="1325563"/>
          </a:xfrm>
        </p:spPr>
        <p:txBody>
          <a:bodyPr/>
          <a:lstStyle/>
          <a:p>
            <a:endParaRPr lang="en-US" dirty="0"/>
          </a:p>
        </p:txBody>
      </p:sp>
      <p:pic>
        <p:nvPicPr>
          <p:cNvPr id="7" name="Picture 6" descr="A screenshot of a cell phone&#10;&#10;Description automatically generated">
            <a:extLst>
              <a:ext uri="{FF2B5EF4-FFF2-40B4-BE49-F238E27FC236}">
                <a16:creationId xmlns:a16="http://schemas.microsoft.com/office/drawing/2014/main" id="{B3BC922B-6600-404D-8B9F-5558781FFDB2}"/>
              </a:ext>
            </a:extLst>
          </p:cNvPr>
          <p:cNvPicPr>
            <a:picLocks noChangeAspect="1"/>
          </p:cNvPicPr>
          <p:nvPr/>
        </p:nvPicPr>
        <p:blipFill>
          <a:blip r:embed="rId2"/>
          <a:stretch>
            <a:fillRect/>
          </a:stretch>
        </p:blipFill>
        <p:spPr>
          <a:xfrm>
            <a:off x="6304601" y="-91122"/>
            <a:ext cx="5887399" cy="6858000"/>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6167C78C-FD7C-6E4F-A7D8-1E46B4D5F711}"/>
              </a:ext>
            </a:extLst>
          </p:cNvPr>
          <p:cNvPicPr>
            <a:picLocks noChangeAspect="1"/>
          </p:cNvPicPr>
          <p:nvPr/>
        </p:nvPicPr>
        <p:blipFill>
          <a:blip r:embed="rId3"/>
          <a:stretch>
            <a:fillRect/>
          </a:stretch>
        </p:blipFill>
        <p:spPr>
          <a:xfrm>
            <a:off x="42530" y="22262"/>
            <a:ext cx="5887399" cy="6858000"/>
          </a:xfrm>
          <a:prstGeom prst="rect">
            <a:avLst/>
          </a:prstGeom>
        </p:spPr>
      </p:pic>
    </p:spTree>
    <p:extLst>
      <p:ext uri="{BB962C8B-B14F-4D97-AF65-F5344CB8AC3E}">
        <p14:creationId xmlns:p14="http://schemas.microsoft.com/office/powerpoint/2010/main" val="529980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TotalTime>
  <Words>697</Words>
  <Application>Microsoft Macintosh PowerPoint</Application>
  <PresentationFormat>Widescreen</PresentationFormat>
  <Paragraphs>30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New Jersey Conference CHURCH PLANTING</vt:lpstr>
      <vt:lpstr>1. A lay person or pastor has the conviction to plant a church. </vt:lpstr>
      <vt:lpstr>Sharing The Vision With Local Church Leaders</vt:lpstr>
      <vt:lpstr>Mother Church Voted to Sponsor</vt:lpstr>
      <vt:lpstr>Core Team Members</vt:lpstr>
      <vt:lpstr>During These Meetings - Study</vt:lpstr>
      <vt:lpstr>1st Sabbath Program in the Community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Jersey Conference CHURCH PLANTING</dc:title>
  <dc:creator>Raquel Guevara</dc:creator>
  <cp:lastModifiedBy>Mario Thorp</cp:lastModifiedBy>
  <cp:revision>4</cp:revision>
  <dcterms:created xsi:type="dcterms:W3CDTF">2020-06-23T17:37:13Z</dcterms:created>
  <dcterms:modified xsi:type="dcterms:W3CDTF">2020-06-25T15:21:07Z</dcterms:modified>
</cp:coreProperties>
</file>